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vsd" ContentType="application/vnd.visio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0"/>
  </p:notesMasterIdLst>
  <p:handoutMasterIdLst>
    <p:handoutMasterId r:id="rId151"/>
  </p:handoutMasterIdLst>
  <p:sldIdLst>
    <p:sldId id="311" r:id="rId2"/>
    <p:sldId id="536" r:id="rId3"/>
    <p:sldId id="546" r:id="rId4"/>
    <p:sldId id="543" r:id="rId5"/>
    <p:sldId id="544" r:id="rId6"/>
    <p:sldId id="545" r:id="rId7"/>
    <p:sldId id="548" r:id="rId8"/>
    <p:sldId id="551" r:id="rId9"/>
    <p:sldId id="563" r:id="rId10"/>
    <p:sldId id="552" r:id="rId11"/>
    <p:sldId id="554" r:id="rId12"/>
    <p:sldId id="553" r:id="rId13"/>
    <p:sldId id="555" r:id="rId14"/>
    <p:sldId id="556" r:id="rId15"/>
    <p:sldId id="557" r:id="rId16"/>
    <p:sldId id="541" r:id="rId17"/>
    <p:sldId id="558" r:id="rId18"/>
    <p:sldId id="559" r:id="rId19"/>
    <p:sldId id="560" r:id="rId20"/>
    <p:sldId id="561" r:id="rId21"/>
    <p:sldId id="562" r:id="rId22"/>
    <p:sldId id="538" r:id="rId23"/>
    <p:sldId id="539" r:id="rId24"/>
    <p:sldId id="540" r:id="rId25"/>
    <p:sldId id="312" r:id="rId26"/>
    <p:sldId id="313" r:id="rId27"/>
    <p:sldId id="314" r:id="rId28"/>
    <p:sldId id="315" r:id="rId29"/>
    <p:sldId id="331" r:id="rId30"/>
    <p:sldId id="332" r:id="rId31"/>
    <p:sldId id="334" r:id="rId32"/>
    <p:sldId id="435" r:id="rId33"/>
    <p:sldId id="564" r:id="rId34"/>
    <p:sldId id="436" r:id="rId35"/>
    <p:sldId id="344" r:id="rId36"/>
    <p:sldId id="336" r:id="rId37"/>
    <p:sldId id="337" r:id="rId38"/>
    <p:sldId id="339" r:id="rId39"/>
    <p:sldId id="342" r:id="rId40"/>
    <p:sldId id="345" r:id="rId41"/>
    <p:sldId id="347" r:id="rId42"/>
    <p:sldId id="550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8" r:id="rId62"/>
    <p:sldId id="423" r:id="rId63"/>
    <p:sldId id="424" r:id="rId64"/>
    <p:sldId id="425" r:id="rId65"/>
    <p:sldId id="426" r:id="rId66"/>
    <p:sldId id="427" r:id="rId67"/>
    <p:sldId id="370" r:id="rId68"/>
    <p:sldId id="371" r:id="rId69"/>
    <p:sldId id="372" r:id="rId70"/>
    <p:sldId id="439" r:id="rId71"/>
    <p:sldId id="373" r:id="rId72"/>
    <p:sldId id="374" r:id="rId73"/>
    <p:sldId id="375" r:id="rId74"/>
    <p:sldId id="428" r:id="rId75"/>
    <p:sldId id="429" r:id="rId76"/>
    <p:sldId id="430" r:id="rId77"/>
    <p:sldId id="431" r:id="rId78"/>
    <p:sldId id="432" r:id="rId79"/>
    <p:sldId id="377" r:id="rId80"/>
    <p:sldId id="440" r:id="rId81"/>
    <p:sldId id="441" r:id="rId82"/>
    <p:sldId id="376" r:id="rId83"/>
    <p:sldId id="380" r:id="rId84"/>
    <p:sldId id="381" r:id="rId85"/>
    <p:sldId id="437" r:id="rId86"/>
    <p:sldId id="438" r:id="rId87"/>
    <p:sldId id="445" r:id="rId88"/>
    <p:sldId id="442" r:id="rId89"/>
    <p:sldId id="443" r:id="rId90"/>
    <p:sldId id="444" r:id="rId91"/>
    <p:sldId id="521" r:id="rId92"/>
    <p:sldId id="509" r:id="rId93"/>
    <p:sldId id="510" r:id="rId94"/>
    <p:sldId id="511" r:id="rId95"/>
    <p:sldId id="512" r:id="rId96"/>
    <p:sldId id="516" r:id="rId97"/>
    <p:sldId id="517" r:id="rId98"/>
    <p:sldId id="518" r:id="rId99"/>
    <p:sldId id="519" r:id="rId100"/>
    <p:sldId id="507" r:id="rId101"/>
    <p:sldId id="565" r:id="rId102"/>
    <p:sldId id="396" r:id="rId103"/>
    <p:sldId id="397" r:id="rId104"/>
    <p:sldId id="398" r:id="rId105"/>
    <p:sldId id="399" r:id="rId106"/>
    <p:sldId id="400" r:id="rId107"/>
    <p:sldId id="420" r:id="rId108"/>
    <p:sldId id="446" r:id="rId109"/>
    <p:sldId id="448" r:id="rId110"/>
    <p:sldId id="449" r:id="rId111"/>
    <p:sldId id="451" r:id="rId112"/>
    <p:sldId id="454" r:id="rId113"/>
    <p:sldId id="503" r:id="rId114"/>
    <p:sldId id="504" r:id="rId115"/>
    <p:sldId id="506" r:id="rId116"/>
    <p:sldId id="505" r:id="rId117"/>
    <p:sldId id="455" r:id="rId118"/>
    <p:sldId id="456" r:id="rId119"/>
    <p:sldId id="457" r:id="rId120"/>
    <p:sldId id="458" r:id="rId121"/>
    <p:sldId id="460" r:id="rId122"/>
    <p:sldId id="462" r:id="rId123"/>
    <p:sldId id="463" r:id="rId124"/>
    <p:sldId id="464" r:id="rId125"/>
    <p:sldId id="465" r:id="rId126"/>
    <p:sldId id="466" r:id="rId127"/>
    <p:sldId id="469" r:id="rId128"/>
    <p:sldId id="470" r:id="rId129"/>
    <p:sldId id="471" r:id="rId130"/>
    <p:sldId id="472" r:id="rId131"/>
    <p:sldId id="473" r:id="rId132"/>
    <p:sldId id="475" r:id="rId133"/>
    <p:sldId id="524" r:id="rId134"/>
    <p:sldId id="481" r:id="rId135"/>
    <p:sldId id="525" r:id="rId136"/>
    <p:sldId id="526" r:id="rId137"/>
    <p:sldId id="527" r:id="rId138"/>
    <p:sldId id="528" r:id="rId139"/>
    <p:sldId id="529" r:id="rId140"/>
    <p:sldId id="530" r:id="rId141"/>
    <p:sldId id="531" r:id="rId142"/>
    <p:sldId id="532" r:id="rId143"/>
    <p:sldId id="533" r:id="rId144"/>
    <p:sldId id="534" r:id="rId145"/>
    <p:sldId id="535" r:id="rId146"/>
    <p:sldId id="502" r:id="rId147"/>
    <p:sldId id="523" r:id="rId148"/>
    <p:sldId id="522" r:id="rId14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96" autoAdjust="0"/>
    <p:restoredTop sz="88227" autoAdjust="0"/>
  </p:normalViewPr>
  <p:slideViewPr>
    <p:cSldViewPr>
      <p:cViewPr varScale="1">
        <p:scale>
          <a:sx n="73" d="100"/>
          <a:sy n="73" d="100"/>
        </p:scale>
        <p:origin x="1200" y="72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2844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0929E-77A3-49F4-866C-9413E4EF603C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2B91D-42B1-43A4-9088-049692D8DE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5270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424AE-C9C5-4D71-80A3-563DB4968F51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29D1B-E0E9-4E3B-886D-F1E8C25A67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477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151093.ht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124607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http://www.nvidia.cn/object/what-is-gpu-computing-cn.html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29D1B-E0E9-4E3B-886D-F1E8C25A678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521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http://www.orientalchina.cn/?c=about&amp;id=43</a:t>
            </a:r>
          </a:p>
          <a:p>
            <a:r>
              <a:rPr lang="en-US" altLang="zh-CN" dirty="0" smtClean="0"/>
              <a:t>http://www.nvidia.cn/object/what-is-gpu-computing-cn.html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29D1B-E0E9-4E3B-886D-F1E8C25A678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950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29D1B-E0E9-4E3B-886D-F1E8C25A678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569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480221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747316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95208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025267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293396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889477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856528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70EFA7-CF41-4695-AAA4-413EDBDF4F3D}" type="slidenum">
              <a:rPr lang="en-US" altLang="zh-CN" smtClean="0">
                <a:latin typeface="Arial" panose="020B0604020202020204" pitchFamily="34" charset="0"/>
              </a:rPr>
              <a:t>3</a:t>
            </a:fld>
            <a:endParaRPr lang="en-US" altLang="zh-CN" dirty="0" smtClean="0">
              <a:latin typeface="Arial" panose="020B0604020202020204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 smtClean="0">
                <a:latin typeface="Arial" panose="020B0604020202020204" pitchFamily="34" charset="0"/>
              </a:rPr>
              <a:t>http://www.tsedu.net/leting/22xxjs/xxjsk/zxkt/a008xk.htm</a:t>
            </a:r>
          </a:p>
        </p:txBody>
      </p:sp>
    </p:spTree>
    <p:extLst>
      <p:ext uri="{BB962C8B-B14F-4D97-AF65-F5344CB8AC3E}">
        <p14:creationId xmlns:p14="http://schemas.microsoft.com/office/powerpoint/2010/main" val="2726034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485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922838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29D1B-E0E9-4E3B-886D-F1E8C25A6781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071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413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916023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7780A7F-0031-49BA-97D4-E10D2A4858B5}" type="slidenum">
              <a:rPr lang="en-US" altLang="zh-CN"/>
              <a:t>63</a:t>
            </a:fld>
            <a:endParaRPr lang="en-US" altLang="zh-CN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The NVIDIA C Compiler (NVCC) separates the two. The host</a:t>
            </a:r>
          </a:p>
          <a:p>
            <a:r>
              <a:rPr lang="en-US" altLang="zh-CN"/>
              <a:t>code is straight ANSI C code and is compiled with the host's standard C compilers and</a:t>
            </a:r>
          </a:p>
          <a:p>
            <a:r>
              <a:rPr lang="en-US" altLang="zh-CN"/>
              <a:t>runs as an ordinary process. The device code is written using ANSI C extended with</a:t>
            </a:r>
          </a:p>
          <a:p>
            <a:r>
              <a:rPr lang="en-US" altLang="zh-CN"/>
              <a:t>keywords for labeling data-parallel functions, called </a:t>
            </a:r>
            <a:r>
              <a:rPr lang="en-US" altLang="zh-CN" i="1"/>
              <a:t>kernels</a:t>
            </a:r>
            <a:r>
              <a:rPr lang="en-US" altLang="zh-CN"/>
              <a:t>, and their associated data</a:t>
            </a:r>
          </a:p>
          <a:p>
            <a:r>
              <a:rPr lang="en-US" altLang="zh-CN"/>
              <a:t>structures. The device code is typically further compiled by the NVCC and executed on a</a:t>
            </a:r>
          </a:p>
          <a:p>
            <a:r>
              <a:rPr lang="en-US" altLang="zh-CN"/>
              <a:t>GPU device.</a:t>
            </a:r>
          </a:p>
        </p:txBody>
      </p:sp>
    </p:spTree>
    <p:extLst>
      <p:ext uri="{BB962C8B-B14F-4D97-AF65-F5344CB8AC3E}">
        <p14:creationId xmlns:p14="http://schemas.microsoft.com/office/powerpoint/2010/main" val="2461569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A34391A-4E5C-4D86-9B93-A2B77C609887}" type="slidenum">
              <a:rPr lang="en-US" altLang="zh-CN"/>
              <a:t>65</a:t>
            </a:fld>
            <a:endParaRPr lang="en-US" altLang="zh-CN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execution of a typical CUDA program is illustrated in Figure 2.2. The execution starts</a:t>
            </a:r>
          </a:p>
          <a:p>
            <a:r>
              <a:rPr lang="en-US" altLang="zh-CN" dirty="0"/>
              <a:t>with host (CPU) execution. When a kernel function is invoked, the execution is moved to a</a:t>
            </a:r>
          </a:p>
          <a:p>
            <a:r>
              <a:rPr lang="en-US" altLang="zh-CN" dirty="0"/>
              <a:t>device (GPU), where a large number of threads are generated to take advantage of</a:t>
            </a:r>
          </a:p>
          <a:p>
            <a:r>
              <a:rPr lang="en-US" altLang="zh-CN" dirty="0"/>
              <a:t>abundant data parallelism. All the threads that are generated by a kernel during an</a:t>
            </a:r>
          </a:p>
          <a:p>
            <a:r>
              <a:rPr lang="en-US" altLang="zh-CN" dirty="0"/>
              <a:t>invocation are collectively called a </a:t>
            </a:r>
            <a:r>
              <a:rPr lang="en-US" altLang="zh-CN" i="1" dirty="0"/>
              <a:t>grid</a:t>
            </a:r>
            <a:r>
              <a:rPr lang="en-US" altLang="zh-CN" dirty="0"/>
              <a:t>. Figure 2.2 shows the execution of two Girds of</a:t>
            </a:r>
          </a:p>
          <a:p>
            <a:r>
              <a:rPr lang="en-US" altLang="zh-CN" dirty="0"/>
              <a:t>threads. We will discuss how these grids are organized soon. When all threads of a kernel</a:t>
            </a:r>
          </a:p>
          <a:p>
            <a:r>
              <a:rPr lang="en-US" altLang="zh-CN" dirty="0"/>
              <a:t>complete their execution, the corresponding grid terminates, the execution continues on the</a:t>
            </a:r>
          </a:p>
          <a:p>
            <a:r>
              <a:rPr lang="en-US" altLang="zh-CN" dirty="0"/>
              <a:t>host until another kernel is invoked</a:t>
            </a:r>
          </a:p>
        </p:txBody>
      </p:sp>
    </p:spTree>
    <p:extLst>
      <p:ext uri="{BB962C8B-B14F-4D97-AF65-F5344CB8AC3E}">
        <p14:creationId xmlns:p14="http://schemas.microsoft.com/office/powerpoint/2010/main" val="498488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dirty="0" err="1" smtClean="0">
                <a:ea typeface="宋体" panose="02010600030101010101" pitchFamily="2" charset="-122"/>
              </a:rPr>
              <a:t>Declspecs</a:t>
            </a:r>
            <a:r>
              <a:rPr lang="zh-CN" altLang="en-US" sz="1200" b="0" dirty="0" smtClean="0">
                <a:ea typeface="宋体" panose="02010600030101010101" pitchFamily="2" charset="-122"/>
              </a:rPr>
              <a:t>：</a:t>
            </a:r>
            <a:r>
              <a:rPr lang="en-US" altLang="zh-CN" sz="1200" b="0" dirty="0" smtClean="0">
                <a:ea typeface="宋体" panose="02010600030101010101" pitchFamily="2" charset="-122"/>
              </a:rPr>
              <a:t>   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 smtClean="0"/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</a:t>
            </a:r>
          </a:p>
          <a:p>
            <a:endParaRPr lang="zh-CN" altLang="en-US" dirty="0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650542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340776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537655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1585523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45153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29D1B-E0E9-4E3B-886D-F1E8C25A678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2900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2050440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19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987527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但是在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cuda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example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里的计算式：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blockIdx.x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blockDim.x+threadIdx.x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blockIdx.y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blockDim.y+threadIdx.y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ThreadID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* N</a:t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N =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blockDim.x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*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gridDim.x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ThreadID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(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blockIdx.x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blockDim.x+threadIdx.x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+ (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blockIdx.y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blockDim.y+threadIdx.y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)* (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blockDim.x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*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gridDim.x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zh-CN" altLang="en-US" sz="1200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红色字部分不能理解。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29D1B-E0E9-4E3B-886D-F1E8C25A6781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9874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0653410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29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4275726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845235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9254042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427086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0293259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7105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D7253A-9AF4-448D-9838-7C4C9BD6EA27}" type="slidenum">
              <a:rPr lang="en-US" altLang="zh-CN" smtClean="0">
                <a:latin typeface="Arial" panose="020B0604020202020204" pitchFamily="34" charset="0"/>
              </a:rPr>
              <a:t>6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3087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2411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32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 smtClean="0">
                <a:latin typeface="Times" pitchFamily="18" charset="0"/>
                <a:ea typeface="宋体" panose="02010600030101010101" pitchFamily="2" charset="-122"/>
              </a:rPr>
              <a:t>256</a:t>
            </a:r>
            <a:endParaRPr lang="zh-CN" altLang="en-US" dirty="0" smtClean="0">
              <a:latin typeface="Times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7565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95666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9400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48069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38234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37862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58107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413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9686531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070548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A0FC6B-811A-4203-902C-ADF73B31B0AB}" type="slidenum">
              <a:rPr lang="en-US" altLang="zh-CN" smtClean="0">
                <a:solidFill>
                  <a:prstClr val="black"/>
                </a:solidFill>
                <a:latin typeface="Arial" panose="020B0604020202020204" pitchFamily="34" charset="0"/>
              </a:rPr>
              <a:t>7</a:t>
            </a:fld>
            <a:endParaRPr lang="en-US" altLang="zh-CN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>
                <a:latin typeface="Arial" panose="020B0604020202020204" pitchFamily="34" charset="0"/>
              </a:rPr>
              <a:t>　</a:t>
            </a:r>
            <a:r>
              <a:rPr lang="en-US" altLang="zh-CN" smtClean="0">
                <a:latin typeface="Arial" panose="020B0604020202020204" pitchFamily="34" charset="0"/>
              </a:rPr>
              <a:t>DRAM</a:t>
            </a:r>
            <a:r>
              <a:rPr lang="zh-CN" altLang="en-US" smtClean="0">
                <a:latin typeface="Arial" panose="020B0604020202020204" pitchFamily="34" charset="0"/>
              </a:rPr>
              <a:t>（</a:t>
            </a:r>
            <a:r>
              <a:rPr lang="en-US" altLang="zh-CN" smtClean="0">
                <a:latin typeface="Arial" panose="020B0604020202020204" pitchFamily="34" charset="0"/>
              </a:rPr>
              <a:t>Dynamic Random Access Memory</a:t>
            </a:r>
            <a:r>
              <a:rPr lang="zh-CN" altLang="en-US" smtClean="0">
                <a:latin typeface="Arial" panose="020B0604020202020204" pitchFamily="34" charset="0"/>
              </a:rPr>
              <a:t>），即动态</a:t>
            </a:r>
            <a:r>
              <a:rPr lang="zh-CN" altLang="en-US" smtClean="0">
                <a:latin typeface="Arial" panose="020B0604020202020204" pitchFamily="34" charset="0"/>
                <a:hlinkClick r:id="rId3"/>
              </a:rPr>
              <a:t>随机存储器</a:t>
            </a:r>
            <a:r>
              <a:rPr lang="zh-CN" altLang="en-US" smtClean="0">
                <a:latin typeface="Arial" panose="020B0604020202020204" pitchFamily="34" charset="0"/>
              </a:rPr>
              <a:t>最为常见的系统内存。</a:t>
            </a:r>
            <a:r>
              <a:rPr lang="en-US" altLang="zh-CN" smtClean="0">
                <a:latin typeface="Arial" panose="020B0604020202020204" pitchFamily="34" charset="0"/>
              </a:rPr>
              <a:t>DRAM </a:t>
            </a:r>
            <a:r>
              <a:rPr lang="zh-CN" altLang="en-US" smtClean="0">
                <a:latin typeface="Arial" panose="020B0604020202020204" pitchFamily="34" charset="0"/>
              </a:rPr>
              <a:t>只能将数据保持很短的时间。为了保持数据，</a:t>
            </a:r>
            <a:r>
              <a:rPr lang="en-US" altLang="zh-CN" smtClean="0">
                <a:latin typeface="Arial" panose="020B0604020202020204" pitchFamily="34" charset="0"/>
              </a:rPr>
              <a:t>DRAM</a:t>
            </a:r>
            <a:r>
              <a:rPr lang="zh-CN" altLang="en-US" smtClean="0">
                <a:latin typeface="Arial" panose="020B0604020202020204" pitchFamily="34" charset="0"/>
              </a:rPr>
              <a:t>使用电容存储，所以 必须隔一段时间刷新（</a:t>
            </a:r>
            <a:r>
              <a:rPr lang="en-US" altLang="zh-CN" smtClean="0">
                <a:latin typeface="Arial" panose="020B0604020202020204" pitchFamily="34" charset="0"/>
              </a:rPr>
              <a:t>refresh</a:t>
            </a:r>
            <a:r>
              <a:rPr lang="zh-CN" altLang="en-US" smtClean="0">
                <a:latin typeface="Arial" panose="020B0604020202020204" pitchFamily="34" charset="0"/>
              </a:rPr>
              <a:t>）一次，如果存储单元没有被刷新，存储的信息就会丢失。 （关机就会丢失数据） </a:t>
            </a:r>
          </a:p>
        </p:txBody>
      </p:sp>
    </p:spTree>
    <p:extLst>
      <p:ext uri="{BB962C8B-B14F-4D97-AF65-F5344CB8AC3E}">
        <p14:creationId xmlns:p14="http://schemas.microsoft.com/office/powerpoint/2010/main" val="17847440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059332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4932744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http://www.tuicool.com/articles/ABNRZr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29D1B-E0E9-4E3B-886D-F1E8C25A6781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1520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7041118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6995993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0560977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smtClean="0"/>
              <a:t>A high performance OpenCL application that is cross-platform will need runtime checks to fully take advantage of the system.  Likewise, the workloads for GPU and CPU parallel algorithms are quite different.</a:t>
            </a: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534476-C765-4C9F-B87C-B9D0519FD063}" type="slidenum">
              <a:rPr lang="en-US" altLang="zh-CN"/>
              <a:t>110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87413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7052316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2207426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smtClean="0"/>
              <a:t>OpenCL has more complexity due to its support for multiplatform and multivendor portability</a:t>
            </a: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AFFBF4-8FA6-4DD0-B706-F9B8620A634F}" type="slidenum">
              <a:rPr lang="en-US" altLang="zh-CN"/>
              <a:t>117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8208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双精度浮点</a:t>
            </a:r>
            <a:r>
              <a:rPr lang="en-US" altLang="zh-CN" b="1" dirty="0" smtClean="0"/>
              <a:t>(FP64)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29D1B-E0E9-4E3B-886D-F1E8C25A678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0247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8296445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3262243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653117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23685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2277469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9154573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6667691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9226215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8226505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42057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29D1B-E0E9-4E3B-886D-F1E8C25A6781}" type="slidenum">
              <a:rPr lang="zh-CN" alt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8272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smtClean="0"/>
              <a:t>Compiler may reorder memory reads/writes to better exploit local (shared) and global memory</a:t>
            </a: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4D946E-73C7-4D8A-B54F-40C3B8570A85}" type="slidenum">
              <a:rPr lang="en-US" altLang="zh-CN"/>
              <a:t>128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8639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256059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927250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225040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9899921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237038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29D1B-E0E9-4E3B-886D-F1E8C25A6781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3369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2632983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29D1B-E0E9-4E3B-886D-F1E8C25A6781}" type="slidenum">
              <a:rPr lang="zh-CN" altLang="en-US" smtClean="0"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760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DirectX10  </a:t>
            </a:r>
            <a:r>
              <a:rPr lang="zh-CN" altLang="en-US" dirty="0" smtClean="0"/>
              <a:t>顶点渲染、几何渲染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29D1B-E0E9-4E3B-886D-F1E8C25A6781}" type="slidenum">
              <a:rPr lang="zh-CN" alt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004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 smtClean="0">
                <a:latin typeface="Times"/>
              </a:rPr>
              <a:t>http://www.orientalchina.cn/?c=about&amp;id=42</a:t>
            </a:r>
            <a:endParaRPr lang="zh-CN" altLang="en-US" dirty="0" smtClean="0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853963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西瓜大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238B-5A1F-47EA-BB34-BC51B67E19BF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7A2B-A034-4DC0-8020-4A062C2A5A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238B-5A1F-47EA-BB34-BC51B67E19BF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7A2B-A034-4DC0-8020-4A062C2A5A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238B-5A1F-47EA-BB34-BC51B67E19BF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7A2B-A034-4DC0-8020-4A062C2A5A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888" y="835025"/>
            <a:ext cx="7129462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79613" y="1825625"/>
            <a:ext cx="290195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963" y="1825625"/>
            <a:ext cx="2903537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457200"/>
            <a:ext cx="8229600" cy="5410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DB7748F9-3B1F-4DBA-A5C9-F1A664B6FFB8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7-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282" y="500042"/>
            <a:ext cx="8715436" cy="500066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214422"/>
            <a:ext cx="8715436" cy="5000660"/>
          </a:xfrm>
        </p:spPr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  <a:lvl2pPr>
              <a:buFont typeface="Arial" panose="020B0604020202020204" pitchFamily="34" charset="0"/>
              <a:buChar char="–"/>
              <a:defRPr/>
            </a:lvl2pPr>
            <a:lvl3pPr>
              <a:buFont typeface="Arial" panose="020B0604020202020204" pitchFamily="34" charset="0"/>
              <a:buChar char="–"/>
              <a:defRPr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238B-5A1F-47EA-BB34-BC51B67E19BF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7A2B-A034-4DC0-8020-4A062C2A5A7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0" y="1000108"/>
            <a:ext cx="9144000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0" y="1071546"/>
            <a:ext cx="4214810" cy="15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238B-5A1F-47EA-BB34-BC51B67E19BF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7A2B-A034-4DC0-8020-4A062C2A5A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238B-5A1F-47EA-BB34-BC51B67E19BF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7A2B-A034-4DC0-8020-4A062C2A5A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238B-5A1F-47EA-BB34-BC51B67E19BF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7A2B-A034-4DC0-8020-4A062C2A5A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238B-5A1F-47EA-BB34-BC51B67E19BF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7A2B-A034-4DC0-8020-4A062C2A5A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238B-5A1F-47EA-BB34-BC51B67E19BF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7A2B-A034-4DC0-8020-4A062C2A5A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238B-5A1F-47EA-BB34-BC51B67E19BF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7A2B-A034-4DC0-8020-4A062C2A5A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238B-5A1F-47EA-BB34-BC51B67E19BF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7A2B-A034-4DC0-8020-4A062C2A5A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8238B-5A1F-47EA-BB34-BC51B67E19BF}" type="datetimeFigureOut">
              <a:rPr lang="zh-CN" altLang="en-US" smtClean="0"/>
              <a:t>2019/1/17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97A2B-A034-4DC0-8020-4A062C2A5A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vidia.cn/object/cuda_get_cn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oleObject" Target="../embeddings/Microsoft_Visio_2003-2010___1.vsd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hronos.org/developers/resources/opencl/" TargetMode="External"/><Relationship Id="rId2" Type="http://schemas.openxmlformats.org/officeDocument/2006/relationships/hyperlink" Target="http://www.khronos.org/registry/c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vidia.com/object/cuda_opencl.html" TargetMode="External"/><Relationship Id="rId4" Type="http://schemas.openxmlformats.org/officeDocument/2006/relationships/hyperlink" Target="http://developer.amd.com/gpu/ATIStreamSDK/pages/TutorialOpenCL.aspx" TargetMode="Externa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acc-standard.org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oftware.intel.com/en-us/mic-develope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product.pcpop.com/CPU/00000_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4376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高性能计算及应用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GPU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并行编程</a:t>
            </a: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传统</a:t>
            </a:r>
            <a:r>
              <a:rPr lang="en-US" altLang="zh-CN" dirty="0" smtClean="0"/>
              <a:t>GPU</a:t>
            </a:r>
            <a:r>
              <a:rPr lang="zh-CN" altLang="en-US" dirty="0" smtClean="0"/>
              <a:t>架构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分离式渲染架构</a:t>
            </a:r>
            <a:r>
              <a:rPr lang="en-US" altLang="zh-CN" sz="1600" dirty="0" smtClean="0"/>
              <a:t>)</a:t>
            </a:r>
            <a:endParaRPr lang="zh-CN" altLang="en-US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00108"/>
            <a:ext cx="9144000" cy="5535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7000892" y="85723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</a:rPr>
              <a:t>渲染流水线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72000" y="6072206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00" dirty="0" smtClean="0">
                <a:solidFill>
                  <a:prstClr val="black"/>
                </a:solidFill>
              </a:rPr>
              <a:t>在</a:t>
            </a:r>
            <a:r>
              <a:rPr lang="en-US" sz="1000" dirty="0" smtClean="0">
                <a:solidFill>
                  <a:prstClr val="black"/>
                </a:solidFill>
              </a:rPr>
              <a:t>GPU</a:t>
            </a:r>
            <a:r>
              <a:rPr lang="zh-CN" altLang="en-US" sz="1000" dirty="0" smtClean="0">
                <a:solidFill>
                  <a:prstClr val="black"/>
                </a:solidFill>
              </a:rPr>
              <a:t>渲染的不同阶段，需要处理的对象分别是顶点</a:t>
            </a:r>
            <a:r>
              <a:rPr lang="en-US" altLang="zh-CN" sz="1000" dirty="0" smtClean="0">
                <a:solidFill>
                  <a:prstClr val="black"/>
                </a:solidFill>
              </a:rPr>
              <a:t>(</a:t>
            </a:r>
            <a:r>
              <a:rPr lang="en-US" sz="1000" dirty="0" smtClean="0">
                <a:solidFill>
                  <a:prstClr val="black"/>
                </a:solidFill>
              </a:rPr>
              <a:t>Vertex)、</a:t>
            </a:r>
            <a:r>
              <a:rPr lang="zh-CN" altLang="en-US" sz="1000" dirty="0" smtClean="0">
                <a:solidFill>
                  <a:prstClr val="black"/>
                </a:solidFill>
              </a:rPr>
              <a:t>几何图元（</a:t>
            </a:r>
            <a:r>
              <a:rPr lang="en-US" sz="1000" dirty="0" smtClean="0">
                <a:solidFill>
                  <a:prstClr val="black"/>
                </a:solidFill>
              </a:rPr>
              <a:t>primitive）、</a:t>
            </a:r>
            <a:r>
              <a:rPr lang="zh-CN" altLang="en-US" sz="1000" dirty="0" smtClean="0">
                <a:solidFill>
                  <a:prstClr val="black"/>
                </a:solidFill>
              </a:rPr>
              <a:t>片元（</a:t>
            </a:r>
            <a:r>
              <a:rPr lang="en-US" sz="1000" dirty="0" smtClean="0">
                <a:solidFill>
                  <a:prstClr val="black"/>
                </a:solidFill>
              </a:rPr>
              <a:t>fragment）、</a:t>
            </a:r>
            <a:r>
              <a:rPr lang="zh-CN" altLang="en-US" sz="1000" dirty="0" smtClean="0">
                <a:solidFill>
                  <a:prstClr val="black"/>
                </a:solidFill>
              </a:rPr>
              <a:t>像素（</a:t>
            </a:r>
            <a:r>
              <a:rPr lang="en-US" sz="1000" dirty="0" smtClean="0">
                <a:solidFill>
                  <a:prstClr val="black"/>
                </a:solidFill>
              </a:rPr>
              <a:t>pixel）。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Pixel </a:t>
            </a:r>
            <a:r>
              <a:rPr lang="en-US" sz="1000" dirty="0" err="1" smtClean="0">
                <a:solidFill>
                  <a:prstClr val="black"/>
                </a:solidFill>
              </a:rPr>
              <a:t>Shader</a:t>
            </a:r>
            <a:r>
              <a:rPr lang="en-US" sz="1000" dirty="0" smtClean="0">
                <a:solidFill>
                  <a:prstClr val="black"/>
                </a:solidFill>
              </a:rPr>
              <a:t>（</a:t>
            </a:r>
            <a:r>
              <a:rPr lang="zh-CN" altLang="en-US" sz="1000" dirty="0" smtClean="0">
                <a:solidFill>
                  <a:prstClr val="black"/>
                </a:solidFill>
              </a:rPr>
              <a:t>顶点着色器）和</a:t>
            </a:r>
            <a:r>
              <a:rPr lang="en-US" sz="1000" dirty="0" smtClean="0">
                <a:solidFill>
                  <a:prstClr val="black"/>
                </a:solidFill>
              </a:rPr>
              <a:t>Vertex </a:t>
            </a:r>
            <a:r>
              <a:rPr lang="en-US" sz="1000" dirty="0" err="1" smtClean="0">
                <a:solidFill>
                  <a:prstClr val="black"/>
                </a:solidFill>
              </a:rPr>
              <a:t>Shader</a:t>
            </a:r>
            <a:r>
              <a:rPr lang="en-US" sz="1000" dirty="0" smtClean="0">
                <a:solidFill>
                  <a:prstClr val="black"/>
                </a:solidFill>
              </a:rPr>
              <a:t>（</a:t>
            </a:r>
            <a:r>
              <a:rPr lang="zh-CN" altLang="en-US" sz="1000" dirty="0" smtClean="0">
                <a:solidFill>
                  <a:prstClr val="black"/>
                </a:solidFill>
              </a:rPr>
              <a:t>像素着色器）</a:t>
            </a:r>
            <a:endParaRPr lang="zh-CN" altLang="en-US" sz="10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zh-CN" altLang="en-US" dirty="0" smtClean="0"/>
              <a:t>下面有一些小技巧可以避免</a:t>
            </a:r>
            <a:r>
              <a:rPr lang="en-US" altLang="zh-CN" dirty="0" smtClean="0"/>
              <a:t>bank conflict </a:t>
            </a:r>
            <a:r>
              <a:rPr lang="zh-CN" altLang="en-US" dirty="0" smtClean="0"/>
              <a:t>或者提高</a:t>
            </a:r>
            <a:r>
              <a:rPr lang="en-US" altLang="zh-CN" dirty="0" smtClean="0"/>
              <a:t>global</a:t>
            </a:r>
            <a:r>
              <a:rPr lang="zh-CN" altLang="en-US" dirty="0" smtClean="0"/>
              <a:t>存储器的访问速度</a:t>
            </a:r>
          </a:p>
          <a:p>
            <a:pPr>
              <a:buNone/>
            </a:pPr>
            <a:r>
              <a:rPr lang="zh-CN" altLang="en-US" dirty="0" smtClean="0"/>
              <a:t>       </a:t>
            </a:r>
            <a:r>
              <a:rPr lang="en-US" altLang="zh-CN" dirty="0" smtClean="0"/>
              <a:t>1. </a:t>
            </a:r>
            <a:r>
              <a:rPr lang="zh-CN" altLang="en-US" dirty="0" smtClean="0"/>
              <a:t>尽量按行操作，需要按列操作时可以先对矩阵进行转置</a:t>
            </a:r>
          </a:p>
          <a:p>
            <a:pPr>
              <a:buNone/>
            </a:pPr>
            <a:r>
              <a:rPr lang="zh-CN" altLang="en-US" dirty="0" smtClean="0"/>
              <a:t>       </a:t>
            </a:r>
            <a:r>
              <a:rPr lang="en-US" altLang="zh-CN" dirty="0" smtClean="0"/>
              <a:t>2. </a:t>
            </a:r>
            <a:r>
              <a:rPr lang="zh-CN" altLang="en-US" dirty="0" smtClean="0"/>
              <a:t>划分子问题时，使每个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处理的问题宽度恰好为</a:t>
            </a:r>
            <a:r>
              <a:rPr lang="en-US" altLang="zh-CN" dirty="0" smtClean="0"/>
              <a:t>16</a:t>
            </a:r>
            <a:r>
              <a:rPr lang="zh-CN" altLang="en-US" dirty="0" smtClean="0"/>
              <a:t>的整数倍，使得访存可以按照 </a:t>
            </a:r>
            <a:r>
              <a:rPr lang="en-US" altLang="zh-CN" dirty="0" err="1" smtClean="0"/>
              <a:t>s_data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tid</a:t>
            </a:r>
            <a:r>
              <a:rPr lang="en-US" altLang="zh-CN" dirty="0" smtClean="0"/>
              <a:t>] =</a:t>
            </a:r>
            <a:r>
              <a:rPr lang="en-US" altLang="zh-CN" dirty="0" err="1" smtClean="0"/>
              <a:t>i_data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tid</a:t>
            </a:r>
            <a:r>
              <a:rPr lang="en-US" altLang="zh-CN" dirty="0" smtClean="0"/>
              <a:t>]</a:t>
            </a:r>
            <a:r>
              <a:rPr lang="zh-CN" altLang="en-US" dirty="0" smtClean="0"/>
              <a:t>的形式进行</a:t>
            </a:r>
          </a:p>
          <a:p>
            <a:pPr>
              <a:buNone/>
            </a:pPr>
            <a:r>
              <a:rPr lang="zh-CN" altLang="en-US" dirty="0" smtClean="0"/>
              <a:t>       </a:t>
            </a:r>
            <a:r>
              <a:rPr lang="en-US" altLang="zh-CN" dirty="0" smtClean="0"/>
              <a:t>3. </a:t>
            </a:r>
            <a:r>
              <a:rPr lang="zh-CN" altLang="en-US" dirty="0" smtClean="0"/>
              <a:t>使用对齐的数据格式，尽量使用</a:t>
            </a:r>
            <a:r>
              <a:rPr lang="en-US" altLang="zh-CN" dirty="0" err="1" smtClean="0"/>
              <a:t>nvidia</a:t>
            </a:r>
            <a:r>
              <a:rPr lang="zh-CN" altLang="en-US" dirty="0" smtClean="0"/>
              <a:t>定义的格式如</a:t>
            </a:r>
            <a:r>
              <a:rPr lang="en-US" altLang="zh-CN" dirty="0" smtClean="0"/>
              <a:t>float3,int2</a:t>
            </a:r>
            <a:r>
              <a:rPr lang="zh-CN" altLang="en-US" dirty="0" smtClean="0"/>
              <a:t>等，这些格式本身已经对齐。</a:t>
            </a:r>
          </a:p>
          <a:p>
            <a:pPr>
              <a:buNone/>
            </a:pPr>
            <a:r>
              <a:rPr lang="zh-CN" altLang="en-US" dirty="0" smtClean="0"/>
              <a:t>       </a:t>
            </a:r>
            <a:r>
              <a:rPr lang="en-US" altLang="zh-CN" dirty="0" smtClean="0"/>
              <a:t>4. </a:t>
            </a:r>
            <a:r>
              <a:rPr lang="zh-CN" altLang="en-US" dirty="0" smtClean="0"/>
              <a:t>当要处理的矩阵宽度不是</a:t>
            </a:r>
            <a:r>
              <a:rPr lang="en-US" altLang="zh-CN" dirty="0" smtClean="0"/>
              <a:t>16</a:t>
            </a:r>
            <a:r>
              <a:rPr lang="zh-CN" altLang="en-US" dirty="0" smtClean="0"/>
              <a:t>的整数倍时，将其补为</a:t>
            </a:r>
            <a:r>
              <a:rPr lang="en-US" altLang="zh-CN" dirty="0" smtClean="0"/>
              <a:t>16</a:t>
            </a:r>
            <a:r>
              <a:rPr lang="zh-CN" altLang="en-US" dirty="0" smtClean="0"/>
              <a:t>的整数倍，或者用</a:t>
            </a:r>
            <a:r>
              <a:rPr lang="en-US" altLang="zh-CN" dirty="0" err="1" smtClean="0"/>
              <a:t>malloctopitch</a:t>
            </a:r>
            <a:r>
              <a:rPr lang="zh-CN" altLang="en-US" dirty="0" smtClean="0"/>
              <a:t>而不是</a:t>
            </a:r>
            <a:r>
              <a:rPr lang="en-US" altLang="zh-CN" dirty="0" err="1" smtClean="0"/>
              <a:t>malloc</a:t>
            </a:r>
            <a:r>
              <a:rPr lang="zh-CN" altLang="en-US" dirty="0" smtClean="0"/>
              <a:t>。</a:t>
            </a:r>
          </a:p>
          <a:p>
            <a:endParaRPr lang="zh-CN" altLang="en-US" b="1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提纲</a:t>
            </a:r>
          </a:p>
        </p:txBody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7744" y="1268760"/>
            <a:ext cx="4680520" cy="4032448"/>
          </a:xfrm>
        </p:spPr>
        <p:txBody>
          <a:bodyPr/>
          <a:lstStyle/>
          <a:p>
            <a:r>
              <a:rPr lang="zh-CN" dirty="0" smtClean="0">
                <a:ea typeface="宋体" panose="02010600030101010101" pitchFamily="2" charset="-122"/>
              </a:rPr>
              <a:t>从</a:t>
            </a:r>
            <a:r>
              <a:rPr lang="zh-CN" altLang="zh-CN" dirty="0" smtClean="0">
                <a:ea typeface="宋体" panose="02010600030101010101" pitchFamily="2" charset="-122"/>
              </a:rPr>
              <a:t>GPGPU</a:t>
            </a:r>
            <a:r>
              <a:rPr lang="zh-CN" dirty="0" smtClean="0">
                <a:ea typeface="宋体" panose="02010600030101010101" pitchFamily="2" charset="-122"/>
              </a:rPr>
              <a:t>到</a:t>
            </a:r>
            <a:r>
              <a:rPr lang="zh-CN" altLang="zh-CN" dirty="0" smtClean="0">
                <a:ea typeface="宋体" panose="02010600030101010101" pitchFamily="2" charset="-122"/>
              </a:rPr>
              <a:t>CUDA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CUDA</a:t>
            </a:r>
            <a:r>
              <a:rPr lang="zh-CN" altLang="en-US" dirty="0" smtClean="0">
                <a:ea typeface="宋体" panose="02010600030101010101" pitchFamily="2" charset="-122"/>
              </a:rPr>
              <a:t>并行程序组织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zh-CN" dirty="0" smtClean="0">
                <a:ea typeface="宋体" panose="02010600030101010101" pitchFamily="2" charset="-122"/>
              </a:rPr>
              <a:t>并行</a:t>
            </a:r>
            <a:r>
              <a:rPr lang="zh-CN" altLang="en-US" dirty="0" smtClean="0">
                <a:ea typeface="宋体" panose="02010600030101010101" pitchFamily="2" charset="-122"/>
              </a:rPr>
              <a:t>执行模型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CUDA</a:t>
            </a:r>
            <a:r>
              <a:rPr lang="zh-CN" altLang="en-US" dirty="0">
                <a:ea typeface="宋体" panose="02010600030101010101" pitchFamily="2" charset="-122"/>
              </a:rPr>
              <a:t>基础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CUDA</a:t>
            </a:r>
            <a:r>
              <a:rPr lang="zh-CN" altLang="en-US" dirty="0" smtClean="0">
                <a:ea typeface="宋体" panose="02010600030101010101" pitchFamily="2" charset="-122"/>
              </a:rPr>
              <a:t>存储器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folHlink"/>
                </a:solidFill>
                <a:ea typeface="宋体" panose="02010600030101010101" pitchFamily="2" charset="-122"/>
              </a:rPr>
              <a:t>CUDA</a:t>
            </a:r>
            <a:r>
              <a:rPr lang="zh-CN" altLang="en-US" dirty="0">
                <a:solidFill>
                  <a:schemeClr val="folHlink"/>
                </a:solidFill>
                <a:ea typeface="宋体" panose="02010600030101010101" pitchFamily="2" charset="-122"/>
              </a:rPr>
              <a:t>程序设计</a:t>
            </a:r>
            <a:r>
              <a:rPr lang="zh-CN" altLang="en-US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工具</a:t>
            </a:r>
            <a:endParaRPr lang="zh-CN" altLang="en-US" dirty="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下载</a:t>
            </a:r>
            <a:r>
              <a:rPr lang="en-US" altLang="zh-CN" smtClean="0"/>
              <a:t>CUDA</a:t>
            </a:r>
            <a:r>
              <a:rPr lang="zh-CN" altLang="en-US" smtClean="0"/>
              <a:t>软件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mtClean="0">
                <a:hlinkClick r:id="rId3"/>
              </a:rPr>
              <a:t>http://www.nvidia.cn/object/cuda_get_cn.html</a:t>
            </a:r>
            <a:endParaRPr lang="en-US" altLang="zh-CN" smtClean="0"/>
          </a:p>
          <a:p>
            <a:pPr>
              <a:lnSpc>
                <a:spcPct val="90000"/>
              </a:lnSpc>
            </a:pPr>
            <a:r>
              <a:rPr lang="en-US" altLang="zh-CN" smtClean="0"/>
              <a:t>CUDA</a:t>
            </a:r>
            <a:r>
              <a:rPr lang="zh-CN" altLang="en-US" smtClean="0"/>
              <a:t> </a:t>
            </a:r>
            <a:r>
              <a:rPr lang="en-US" altLang="zh-CN" smtClean="0"/>
              <a:t>driver</a:t>
            </a:r>
          </a:p>
          <a:p>
            <a:pPr lvl="1">
              <a:lnSpc>
                <a:spcPct val="90000"/>
              </a:lnSpc>
            </a:pPr>
            <a:r>
              <a:rPr lang="zh-CN" altLang="en-US" smtClean="0"/>
              <a:t>硬件驱动</a:t>
            </a:r>
          </a:p>
          <a:p>
            <a:pPr>
              <a:lnSpc>
                <a:spcPct val="90000"/>
              </a:lnSpc>
            </a:pPr>
            <a:r>
              <a:rPr lang="en-US" altLang="zh-CN" smtClean="0"/>
              <a:t>CUDA</a:t>
            </a:r>
            <a:r>
              <a:rPr lang="zh-CN" altLang="en-US" smtClean="0"/>
              <a:t> </a:t>
            </a:r>
            <a:r>
              <a:rPr lang="en-US" altLang="zh-CN" smtClean="0"/>
              <a:t>toolkit</a:t>
            </a:r>
          </a:p>
          <a:p>
            <a:pPr lvl="1">
              <a:lnSpc>
                <a:spcPct val="90000"/>
              </a:lnSpc>
            </a:pPr>
            <a:r>
              <a:rPr lang="zh-CN" altLang="en-US" smtClean="0"/>
              <a:t>工具包</a:t>
            </a:r>
          </a:p>
          <a:p>
            <a:pPr>
              <a:lnSpc>
                <a:spcPct val="90000"/>
              </a:lnSpc>
            </a:pPr>
            <a:r>
              <a:rPr lang="en-US" altLang="zh-CN" smtClean="0"/>
              <a:t>CUDA</a:t>
            </a:r>
            <a:r>
              <a:rPr lang="zh-CN" altLang="en-US" smtClean="0"/>
              <a:t> </a:t>
            </a:r>
            <a:r>
              <a:rPr lang="en-US" altLang="zh-CN" smtClean="0"/>
              <a:t>SDK</a:t>
            </a:r>
          </a:p>
          <a:p>
            <a:pPr lvl="1">
              <a:lnSpc>
                <a:spcPct val="90000"/>
              </a:lnSpc>
            </a:pPr>
            <a:r>
              <a:rPr lang="zh-CN" altLang="en-US" smtClean="0"/>
              <a:t>程序范例及动态链接库</a:t>
            </a:r>
          </a:p>
          <a:p>
            <a:pPr>
              <a:lnSpc>
                <a:spcPct val="90000"/>
              </a:lnSpc>
            </a:pPr>
            <a:r>
              <a:rPr lang="en-US" altLang="zh-CN" smtClean="0"/>
              <a:t>CUDA Visual Profiler</a:t>
            </a:r>
          </a:p>
          <a:p>
            <a:pPr lvl="1">
              <a:lnSpc>
                <a:spcPct val="90000"/>
              </a:lnSpc>
            </a:pPr>
            <a:r>
              <a:rPr lang="zh-CN" altLang="en-US" smtClean="0"/>
              <a:t>程序剖析工具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>
                <a:ea typeface="宋体" panose="02010600030101010101" pitchFamily="2" charset="-122"/>
              </a:rPr>
              <a:t>软件环境</a:t>
            </a:r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GPU</a:t>
            </a:r>
            <a:r>
              <a:rPr lang="zh-CN" altLang="en-US" smtClean="0">
                <a:ea typeface="宋体" panose="02010600030101010101" pitchFamily="2" charset="-122"/>
              </a:rPr>
              <a:t>硬件和</a:t>
            </a:r>
            <a:r>
              <a:rPr lang="en-US" altLang="zh-CN" smtClean="0">
                <a:ea typeface="宋体" panose="02010600030101010101" pitchFamily="2" charset="-122"/>
              </a:rPr>
              <a:t>CUDA</a:t>
            </a:r>
            <a:r>
              <a:rPr lang="zh-CN" altLang="en-US" smtClean="0">
                <a:ea typeface="宋体" panose="02010600030101010101" pitchFamily="2" charset="-122"/>
              </a:rPr>
              <a:t>软件安装后</a:t>
            </a:r>
            <a:r>
              <a:rPr lang="en-US" altLang="zh-CN" smtClean="0">
                <a:ea typeface="宋体" panose="02010600030101010101" pitchFamily="2" charset="-122"/>
              </a:rPr>
              <a:t>:</a:t>
            </a:r>
            <a:endParaRPr lang="en-US" altLang="zh-CN" smtClean="0"/>
          </a:p>
        </p:txBody>
      </p:sp>
      <p:sp>
        <p:nvSpPr>
          <p:cNvPr id="314372" name="Rectangle 4"/>
          <p:cNvSpPr>
            <a:spLocks noChangeArrowheads="1"/>
          </p:cNvSpPr>
          <p:nvPr/>
        </p:nvSpPr>
        <p:spPr bwMode="auto">
          <a:xfrm>
            <a:off x="2501885" y="2128855"/>
            <a:ext cx="4348163" cy="305593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373" name="Text Box 5"/>
          <p:cNvSpPr txBox="1">
            <a:spLocks noChangeArrowheads="1"/>
          </p:cNvSpPr>
          <p:nvPr/>
        </p:nvSpPr>
        <p:spPr bwMode="auto">
          <a:xfrm>
            <a:off x="2574910" y="2211405"/>
            <a:ext cx="1003300" cy="5810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CPU (Host)</a:t>
            </a:r>
          </a:p>
        </p:txBody>
      </p:sp>
      <p:sp>
        <p:nvSpPr>
          <p:cNvPr id="314374" name="Text Box 6"/>
          <p:cNvSpPr txBox="1">
            <a:spLocks noChangeArrowheads="1"/>
          </p:cNvSpPr>
          <p:nvPr/>
        </p:nvSpPr>
        <p:spPr bwMode="auto">
          <a:xfrm>
            <a:off x="3317860" y="3155968"/>
            <a:ext cx="2035175" cy="496887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anchor="ctr" anchorCtr="1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dirty="0">
                <a:ea typeface="宋体" panose="02010600030101010101" pitchFamily="2" charset="-122"/>
              </a:rPr>
              <a:t>CUDA Libraries </a:t>
            </a:r>
            <a:r>
              <a:rPr lang="en-US" altLang="zh-CN" sz="1200" dirty="0">
                <a:ea typeface="宋体" panose="02010600030101010101" pitchFamily="2" charset="-122"/>
              </a:rPr>
              <a:t>(CUFFT &amp; CUBLAS)</a:t>
            </a:r>
          </a:p>
        </p:txBody>
      </p:sp>
      <p:sp>
        <p:nvSpPr>
          <p:cNvPr id="314375" name="Text Box 7"/>
          <p:cNvSpPr txBox="1">
            <a:spLocks noChangeArrowheads="1"/>
          </p:cNvSpPr>
          <p:nvPr/>
        </p:nvSpPr>
        <p:spPr bwMode="auto">
          <a:xfrm>
            <a:off x="3317860" y="3798905"/>
            <a:ext cx="2671763" cy="5651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anchor="ctr" anchorCtr="1"/>
          <a:lstStyle/>
          <a:p>
            <a:pPr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CUDA Runtime Libraries</a:t>
            </a:r>
          </a:p>
        </p:txBody>
      </p:sp>
      <p:sp>
        <p:nvSpPr>
          <p:cNvPr id="314376" name="Text Box 8"/>
          <p:cNvSpPr txBox="1">
            <a:spLocks noChangeArrowheads="1"/>
          </p:cNvSpPr>
          <p:nvPr/>
        </p:nvSpPr>
        <p:spPr bwMode="auto">
          <a:xfrm>
            <a:off x="3317860" y="4503755"/>
            <a:ext cx="3414713" cy="5651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anchor="ctr" anchorCtr="1"/>
          <a:lstStyle/>
          <a:p>
            <a:pPr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CUDA Driver</a:t>
            </a:r>
          </a:p>
        </p:txBody>
      </p:sp>
      <p:sp>
        <p:nvSpPr>
          <p:cNvPr id="314377" name="Freeform 9"/>
          <p:cNvSpPr/>
          <p:nvPr/>
        </p:nvSpPr>
        <p:spPr bwMode="auto">
          <a:xfrm>
            <a:off x="3317860" y="2265380"/>
            <a:ext cx="3419475" cy="2103438"/>
          </a:xfrm>
          <a:custGeom>
            <a:avLst/>
            <a:gdLst/>
            <a:ahLst/>
            <a:cxnLst>
              <a:cxn ang="0">
                <a:pos x="0" y="470"/>
              </a:cxn>
              <a:cxn ang="0">
                <a:pos x="0" y="0"/>
              </a:cxn>
              <a:cxn ang="0">
                <a:pos x="1988" y="0"/>
              </a:cxn>
              <a:cxn ang="0">
                <a:pos x="1988" y="1325"/>
              </a:cxn>
              <a:cxn ang="0">
                <a:pos x="1626" y="1325"/>
              </a:cxn>
              <a:cxn ang="0">
                <a:pos x="1622" y="880"/>
              </a:cxn>
              <a:cxn ang="0">
                <a:pos x="1229" y="883"/>
              </a:cxn>
              <a:cxn ang="0">
                <a:pos x="1235" y="470"/>
              </a:cxn>
              <a:cxn ang="0">
                <a:pos x="0" y="470"/>
              </a:cxn>
            </a:cxnLst>
            <a:rect l="0" t="0" r="r" b="b"/>
            <a:pathLst>
              <a:path w="1988" h="1325">
                <a:moveTo>
                  <a:pt x="0" y="470"/>
                </a:moveTo>
                <a:lnTo>
                  <a:pt x="0" y="0"/>
                </a:lnTo>
                <a:lnTo>
                  <a:pt x="1988" y="0"/>
                </a:lnTo>
                <a:lnTo>
                  <a:pt x="1988" y="1325"/>
                </a:lnTo>
                <a:lnTo>
                  <a:pt x="1626" y="1325"/>
                </a:lnTo>
                <a:lnTo>
                  <a:pt x="1622" y="880"/>
                </a:lnTo>
                <a:lnTo>
                  <a:pt x="1229" y="883"/>
                </a:lnTo>
                <a:lnTo>
                  <a:pt x="1235" y="470"/>
                </a:lnTo>
                <a:lnTo>
                  <a:pt x="0" y="47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4378" name="Text Box 10"/>
          <p:cNvSpPr txBox="1">
            <a:spLocks noChangeArrowheads="1"/>
          </p:cNvSpPr>
          <p:nvPr/>
        </p:nvSpPr>
        <p:spPr bwMode="auto">
          <a:xfrm>
            <a:off x="4497373" y="2409843"/>
            <a:ext cx="2197100" cy="336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Application</a:t>
            </a:r>
          </a:p>
        </p:txBody>
      </p:sp>
      <p:sp>
        <p:nvSpPr>
          <p:cNvPr id="314379" name="Line 11"/>
          <p:cNvSpPr>
            <a:spLocks noChangeShapeType="1"/>
          </p:cNvSpPr>
          <p:nvPr/>
        </p:nvSpPr>
        <p:spPr bwMode="auto">
          <a:xfrm>
            <a:off x="4202098" y="3005155"/>
            <a:ext cx="0" cy="136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4380" name="Line 12"/>
          <p:cNvSpPr>
            <a:spLocks noChangeShapeType="1"/>
          </p:cNvSpPr>
          <p:nvPr/>
        </p:nvSpPr>
        <p:spPr bwMode="auto">
          <a:xfrm>
            <a:off x="4214798" y="3657618"/>
            <a:ext cx="0" cy="136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4381" name="Line 13"/>
          <p:cNvSpPr>
            <a:spLocks noChangeShapeType="1"/>
          </p:cNvSpPr>
          <p:nvPr/>
        </p:nvSpPr>
        <p:spPr bwMode="auto">
          <a:xfrm>
            <a:off x="5683235" y="3673493"/>
            <a:ext cx="0" cy="136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4382" name="Line 14"/>
          <p:cNvSpPr>
            <a:spLocks noChangeShapeType="1"/>
          </p:cNvSpPr>
          <p:nvPr/>
        </p:nvSpPr>
        <p:spPr bwMode="auto">
          <a:xfrm>
            <a:off x="4778360" y="4370405"/>
            <a:ext cx="0" cy="136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4383" name="Line 15"/>
          <p:cNvSpPr>
            <a:spLocks noChangeShapeType="1"/>
          </p:cNvSpPr>
          <p:nvPr/>
        </p:nvSpPr>
        <p:spPr bwMode="auto">
          <a:xfrm>
            <a:off x="6386498" y="4370405"/>
            <a:ext cx="0" cy="136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4384" name="Rectangle 16"/>
          <p:cNvSpPr>
            <a:spLocks noChangeArrowheads="1"/>
          </p:cNvSpPr>
          <p:nvPr/>
        </p:nvSpPr>
        <p:spPr bwMode="auto">
          <a:xfrm>
            <a:off x="2500298" y="5278455"/>
            <a:ext cx="4349750" cy="7223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4385" name="Text Box 17"/>
          <p:cNvSpPr txBox="1">
            <a:spLocks noChangeArrowheads="1"/>
          </p:cNvSpPr>
          <p:nvPr/>
        </p:nvSpPr>
        <p:spPr bwMode="auto">
          <a:xfrm>
            <a:off x="2514585" y="5286393"/>
            <a:ext cx="1003300" cy="5810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GPU (Device)</a:t>
            </a:r>
          </a:p>
        </p:txBody>
      </p:sp>
      <p:sp>
        <p:nvSpPr>
          <p:cNvPr id="314386" name="Line 18"/>
          <p:cNvSpPr>
            <a:spLocks noChangeShapeType="1"/>
          </p:cNvSpPr>
          <p:nvPr/>
        </p:nvSpPr>
        <p:spPr bwMode="auto">
          <a:xfrm>
            <a:off x="4945048" y="5060968"/>
            <a:ext cx="0" cy="250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CUDA</a:t>
            </a:r>
            <a:r>
              <a:rPr lang="zh-CN" altLang="en-US" smtClean="0"/>
              <a:t>程序的编译</a:t>
            </a:r>
            <a:r>
              <a:rPr lang="en-US" altLang="zh-CN" smtClean="0"/>
              <a:t>(compile)</a:t>
            </a:r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7345" y="1349375"/>
            <a:ext cx="4603115" cy="4823460"/>
          </a:xfrm>
        </p:spPr>
        <p:txBody>
          <a:bodyPr>
            <a:normAutofit fontScale="90000" lnSpcReduction="10000"/>
          </a:bodyPr>
          <a:lstStyle/>
          <a:p>
            <a:r>
              <a:rPr lang="en-US" altLang="zh-CN" sz="2000" dirty="0" smtClean="0">
                <a:ea typeface="宋体" panose="02010600030101010101" pitchFamily="2" charset="-122"/>
              </a:rPr>
              <a:t>CUDA</a:t>
            </a:r>
            <a:r>
              <a:rPr lang="zh-CN" altLang="en-US" sz="2000" dirty="0" smtClean="0">
                <a:ea typeface="宋体" panose="02010600030101010101" pitchFamily="2" charset="-122"/>
              </a:rPr>
              <a:t>源文件被</a:t>
            </a:r>
            <a:r>
              <a:rPr lang="en-US" altLang="zh-CN" sz="2000" dirty="0" err="1" smtClean="0">
                <a:solidFill>
                  <a:schemeClr val="accent2"/>
                </a:solidFill>
                <a:ea typeface="宋体" panose="02010600030101010101" pitchFamily="2" charset="-122"/>
              </a:rPr>
              <a:t>nvcc</a:t>
            </a:r>
            <a:r>
              <a:rPr lang="zh-CN" altLang="en-US" sz="2000" dirty="0" smtClean="0">
                <a:ea typeface="宋体" panose="02010600030101010101" pitchFamily="2" charset="-122"/>
              </a:rPr>
              <a:t>处理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sz="2000" dirty="0" err="1" smtClean="0">
                <a:ea typeface="宋体" panose="02010600030101010101" pitchFamily="2" charset="-122"/>
              </a:rPr>
              <a:t>nvcc</a:t>
            </a:r>
            <a:r>
              <a:rPr lang="en-US" altLang="zh-CN" sz="2000" dirty="0" smtClean="0">
                <a:ea typeface="宋体" panose="02010600030101010101" pitchFamily="2" charset="-122"/>
              </a:rPr>
              <a:t> is a</a:t>
            </a:r>
            <a:r>
              <a:rPr lang="en-US" altLang="zh-CN" sz="20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 compiler driver</a:t>
            </a:r>
          </a:p>
          <a:p>
            <a:r>
              <a:rPr lang="en-US" altLang="zh-CN" sz="2000" dirty="0" err="1" smtClean="0">
                <a:ea typeface="宋体" panose="02010600030101010101" pitchFamily="2" charset="-122"/>
              </a:rPr>
              <a:t>nvcc</a:t>
            </a:r>
            <a:r>
              <a:rPr lang="zh-CN" altLang="en-US" sz="2000" dirty="0" smtClean="0">
                <a:ea typeface="宋体" panose="02010600030101010101" pitchFamily="2" charset="-122"/>
              </a:rPr>
              <a:t>输出：</a:t>
            </a:r>
          </a:p>
          <a:p>
            <a:pPr lvl="1"/>
            <a:r>
              <a:rPr lang="en-US" altLang="zh-CN" sz="2000" dirty="0" smtClean="0">
                <a:ea typeface="宋体" panose="02010600030101010101" pitchFamily="2" charset="-122"/>
              </a:rPr>
              <a:t>PTX (Parallel Thread 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eXecution</a:t>
            </a:r>
            <a:r>
              <a:rPr lang="en-US" altLang="zh-CN" sz="2000" dirty="0" smtClean="0">
                <a:ea typeface="宋体" panose="02010600030101010101" pitchFamily="2" charset="-122"/>
              </a:rPr>
              <a:t>)</a:t>
            </a:r>
          </a:p>
          <a:p>
            <a:pPr lvl="2"/>
            <a:r>
              <a:rPr lang="en-US" altLang="zh-CN" sz="2000" dirty="0" smtClean="0">
                <a:ea typeface="宋体" panose="02010600030101010101" pitchFamily="2" charset="-122"/>
              </a:rPr>
              <a:t>Virtual ISA for multiple GPU hardware</a:t>
            </a:r>
          </a:p>
          <a:p>
            <a:pPr lvl="2"/>
            <a:r>
              <a:rPr lang="en-US" altLang="zh-CN" sz="2000" dirty="0" smtClean="0">
                <a:ea typeface="宋体" panose="02010600030101010101" pitchFamily="2" charset="-122"/>
              </a:rPr>
              <a:t>Just-In-Time compilation by CUDA runtime</a:t>
            </a:r>
          </a:p>
          <a:p>
            <a:pPr lvl="1"/>
            <a:r>
              <a:rPr lang="en-US" altLang="zh-CN" sz="2000" dirty="0" smtClean="0"/>
              <a:t>GPU binary</a:t>
            </a:r>
          </a:p>
          <a:p>
            <a:pPr lvl="2"/>
            <a:r>
              <a:rPr lang="en-US" altLang="zh-CN" sz="2000" dirty="0" smtClean="0"/>
              <a:t>Device-specific binary object</a:t>
            </a:r>
          </a:p>
          <a:p>
            <a:pPr lvl="1"/>
            <a:r>
              <a:rPr lang="en-US" altLang="zh-CN" sz="2000" dirty="0" smtClean="0"/>
              <a:t>Standard C code</a:t>
            </a:r>
          </a:p>
          <a:p>
            <a:pPr lvl="2"/>
            <a:r>
              <a:rPr lang="en-US" altLang="zh-CN" sz="2000" dirty="0" smtClean="0"/>
              <a:t>With explicit parallelism</a:t>
            </a:r>
          </a:p>
          <a:p>
            <a:pPr lvl="2"/>
            <a:endParaRPr lang="en-US" altLang="zh-CN" sz="2000" dirty="0" smtClean="0"/>
          </a:p>
          <a:p>
            <a:pPr marL="0" lvl="0" indent="0">
              <a:buNone/>
            </a:pPr>
            <a:r>
              <a:rPr lang="en-US" altLang="zh-CN" sz="2000" dirty="0" smtClean="0"/>
              <a:t>ps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并行线程执行（Parallel Thread eXecution，PTX）代码是编译后的GPU代码的一种中间形式，它可以再次编译为原生的GPU微码。</a:t>
            </a:r>
          </a:p>
        </p:txBody>
      </p:sp>
      <p:grpSp>
        <p:nvGrpSpPr>
          <p:cNvPr id="2" name="Group 53"/>
          <p:cNvGrpSpPr/>
          <p:nvPr/>
        </p:nvGrpSpPr>
        <p:grpSpPr bwMode="auto">
          <a:xfrm>
            <a:off x="5143504" y="1643050"/>
            <a:ext cx="3448050" cy="4090987"/>
            <a:chOff x="3531" y="981"/>
            <a:chExt cx="2172" cy="2577"/>
          </a:xfrm>
        </p:grpSpPr>
        <p:sp>
          <p:nvSpPr>
            <p:cNvPr id="261132" name="Rectangle 12"/>
            <p:cNvSpPr>
              <a:spLocks noChangeArrowheads="1"/>
            </p:cNvSpPr>
            <p:nvPr/>
          </p:nvSpPr>
          <p:spPr bwMode="auto">
            <a:xfrm>
              <a:off x="3531" y="981"/>
              <a:ext cx="2172" cy="257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1125" name="AutoShape 5"/>
            <p:cNvSpPr>
              <a:spLocks noChangeArrowheads="1"/>
            </p:cNvSpPr>
            <p:nvPr/>
          </p:nvSpPr>
          <p:spPr bwMode="auto">
            <a:xfrm>
              <a:off x="3655" y="1034"/>
              <a:ext cx="811" cy="376"/>
            </a:xfrm>
            <a:prstGeom prst="flowChartDocument">
              <a:avLst/>
            </a:prstGeom>
            <a:solidFill>
              <a:srgbClr val="3366FF"/>
            </a:solidFill>
            <a:ln w="19050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1126" name="Text Box 6"/>
            <p:cNvSpPr txBox="1">
              <a:spLocks noChangeArrowheads="1"/>
            </p:cNvSpPr>
            <p:nvPr/>
          </p:nvSpPr>
          <p:spPr bwMode="auto">
            <a:xfrm>
              <a:off x="3579" y="1012"/>
              <a:ext cx="964" cy="36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a typeface="宋体" panose="02010600030101010101" pitchFamily="2" charset="-122"/>
                </a:rPr>
                <a:t>C/C++ CUDA Application</a:t>
              </a:r>
            </a:p>
          </p:txBody>
        </p:sp>
        <p:sp>
          <p:nvSpPr>
            <p:cNvPr id="261128" name="Oval 8"/>
            <p:cNvSpPr>
              <a:spLocks noChangeArrowheads="1"/>
            </p:cNvSpPr>
            <p:nvPr/>
          </p:nvSpPr>
          <p:spPr bwMode="auto">
            <a:xfrm>
              <a:off x="3620" y="1597"/>
              <a:ext cx="882" cy="228"/>
            </a:xfrm>
            <a:prstGeom prst="ellipse">
              <a:avLst/>
            </a:prstGeom>
            <a:solidFill>
              <a:srgbClr val="004C00"/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1129" name="Text Box 9"/>
            <p:cNvSpPr txBox="1">
              <a:spLocks noChangeArrowheads="1"/>
            </p:cNvSpPr>
            <p:nvPr/>
          </p:nvSpPr>
          <p:spPr bwMode="auto">
            <a:xfrm>
              <a:off x="3792" y="1602"/>
              <a:ext cx="539" cy="2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a typeface="宋体" panose="02010600030101010101" pitchFamily="2" charset="-122"/>
                </a:rPr>
                <a:t>NVCC</a:t>
              </a:r>
            </a:p>
          </p:txBody>
        </p:sp>
        <p:sp>
          <p:nvSpPr>
            <p:cNvPr id="261130" name="AutoShape 10"/>
            <p:cNvSpPr>
              <a:spLocks noChangeArrowheads="1"/>
            </p:cNvSpPr>
            <p:nvPr/>
          </p:nvSpPr>
          <p:spPr bwMode="auto">
            <a:xfrm>
              <a:off x="3655" y="2042"/>
              <a:ext cx="811" cy="252"/>
            </a:xfrm>
            <a:prstGeom prst="flowChartDocument">
              <a:avLst/>
            </a:prstGeom>
            <a:solidFill>
              <a:srgbClr val="3366FF"/>
            </a:solidFill>
            <a:ln w="19050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1131" name="Text Box 11"/>
            <p:cNvSpPr txBox="1">
              <a:spLocks noChangeArrowheads="1"/>
            </p:cNvSpPr>
            <p:nvPr/>
          </p:nvSpPr>
          <p:spPr bwMode="auto">
            <a:xfrm>
              <a:off x="3618" y="2049"/>
              <a:ext cx="887" cy="2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a typeface="宋体" panose="02010600030101010101" pitchFamily="2" charset="-122"/>
                </a:rPr>
                <a:t>PTX Code</a:t>
              </a:r>
            </a:p>
          </p:txBody>
        </p:sp>
        <p:sp>
          <p:nvSpPr>
            <p:cNvPr id="261133" name="Line 13"/>
            <p:cNvSpPr>
              <a:spLocks noChangeShapeType="1"/>
            </p:cNvSpPr>
            <p:nvPr/>
          </p:nvSpPr>
          <p:spPr bwMode="auto">
            <a:xfrm>
              <a:off x="4061" y="1385"/>
              <a:ext cx="1" cy="21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1135" name="Line 15"/>
            <p:cNvSpPr>
              <a:spLocks noChangeShapeType="1"/>
            </p:cNvSpPr>
            <p:nvPr/>
          </p:nvSpPr>
          <p:spPr bwMode="auto">
            <a:xfrm>
              <a:off x="4061" y="1824"/>
              <a:ext cx="1" cy="21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1138" name="AutoShape 18"/>
            <p:cNvSpPr>
              <a:spLocks noChangeArrowheads="1"/>
            </p:cNvSpPr>
            <p:nvPr/>
          </p:nvSpPr>
          <p:spPr bwMode="auto">
            <a:xfrm>
              <a:off x="4758" y="1517"/>
              <a:ext cx="811" cy="380"/>
            </a:xfrm>
            <a:prstGeom prst="flowChartDocument">
              <a:avLst/>
            </a:prstGeom>
            <a:solidFill>
              <a:srgbClr val="3366FF"/>
            </a:solidFill>
            <a:ln w="19050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1139" name="Text Box 19"/>
            <p:cNvSpPr txBox="1">
              <a:spLocks noChangeArrowheads="1"/>
            </p:cNvSpPr>
            <p:nvPr/>
          </p:nvSpPr>
          <p:spPr bwMode="auto">
            <a:xfrm>
              <a:off x="4721" y="1501"/>
              <a:ext cx="887" cy="36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a typeface="宋体" panose="02010600030101010101" pitchFamily="2" charset="-122"/>
                </a:rPr>
                <a:t>C/C++ CPU Code</a:t>
              </a:r>
            </a:p>
          </p:txBody>
        </p:sp>
        <p:sp>
          <p:nvSpPr>
            <p:cNvPr id="261140" name="Line 20"/>
            <p:cNvSpPr>
              <a:spLocks noChangeShapeType="1"/>
            </p:cNvSpPr>
            <p:nvPr/>
          </p:nvSpPr>
          <p:spPr bwMode="auto">
            <a:xfrm rot="-5400000">
              <a:off x="4628" y="1591"/>
              <a:ext cx="1" cy="23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1141" name="Text Box 21"/>
            <p:cNvSpPr txBox="1">
              <a:spLocks noChangeArrowheads="1"/>
            </p:cNvSpPr>
            <p:nvPr/>
          </p:nvSpPr>
          <p:spPr bwMode="auto">
            <a:xfrm>
              <a:off x="4800" y="989"/>
              <a:ext cx="887" cy="2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a typeface="宋体" panose="02010600030101010101" pitchFamily="2" charset="-122"/>
                </a:rPr>
                <a:t>Generic</a:t>
              </a:r>
            </a:p>
          </p:txBody>
        </p:sp>
        <p:sp>
          <p:nvSpPr>
            <p:cNvPr id="261142" name="Rectangle 22"/>
            <p:cNvSpPr>
              <a:spLocks noChangeArrowheads="1"/>
            </p:cNvSpPr>
            <p:nvPr/>
          </p:nvSpPr>
          <p:spPr bwMode="auto">
            <a:xfrm>
              <a:off x="3557" y="990"/>
              <a:ext cx="2119" cy="133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1143" name="Oval 23"/>
            <p:cNvSpPr>
              <a:spLocks noChangeArrowheads="1"/>
            </p:cNvSpPr>
            <p:nvPr/>
          </p:nvSpPr>
          <p:spPr bwMode="auto">
            <a:xfrm>
              <a:off x="3620" y="2494"/>
              <a:ext cx="882" cy="338"/>
            </a:xfrm>
            <a:prstGeom prst="ellipse">
              <a:avLst/>
            </a:prstGeom>
            <a:solidFill>
              <a:srgbClr val="004C00"/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1144" name="Text Box 24"/>
            <p:cNvSpPr txBox="1">
              <a:spLocks noChangeArrowheads="1"/>
            </p:cNvSpPr>
            <p:nvPr/>
          </p:nvSpPr>
          <p:spPr bwMode="auto">
            <a:xfrm>
              <a:off x="3718" y="2465"/>
              <a:ext cx="685" cy="36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a typeface="宋体" panose="02010600030101010101" pitchFamily="2" charset="-122"/>
                </a:rPr>
                <a:t>CUDA Runtime</a:t>
              </a:r>
            </a:p>
          </p:txBody>
        </p:sp>
        <p:sp>
          <p:nvSpPr>
            <p:cNvPr id="261145" name="Line 25"/>
            <p:cNvSpPr>
              <a:spLocks noChangeShapeType="1"/>
            </p:cNvSpPr>
            <p:nvPr/>
          </p:nvSpPr>
          <p:spPr bwMode="auto">
            <a:xfrm>
              <a:off x="4061" y="2281"/>
              <a:ext cx="1" cy="21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1146" name="Rectangle 26"/>
            <p:cNvSpPr>
              <a:spLocks noChangeArrowheads="1"/>
            </p:cNvSpPr>
            <p:nvPr/>
          </p:nvSpPr>
          <p:spPr bwMode="auto">
            <a:xfrm>
              <a:off x="3557" y="2353"/>
              <a:ext cx="2119" cy="1196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1147" name="Text Box 27"/>
            <p:cNvSpPr txBox="1">
              <a:spLocks noChangeArrowheads="1"/>
            </p:cNvSpPr>
            <p:nvPr/>
          </p:nvSpPr>
          <p:spPr bwMode="auto">
            <a:xfrm>
              <a:off x="4782" y="3324"/>
              <a:ext cx="887" cy="21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a typeface="宋体" panose="02010600030101010101" pitchFamily="2" charset="-122"/>
                </a:rPr>
                <a:t>Specialized</a:t>
              </a:r>
            </a:p>
          </p:txBody>
        </p:sp>
        <p:grpSp>
          <p:nvGrpSpPr>
            <p:cNvPr id="3" name="Group 36"/>
            <p:cNvGrpSpPr/>
            <p:nvPr/>
          </p:nvGrpSpPr>
          <p:grpSpPr bwMode="auto">
            <a:xfrm>
              <a:off x="4479" y="2988"/>
              <a:ext cx="495" cy="341"/>
              <a:chOff x="4404" y="2706"/>
              <a:chExt cx="495" cy="341"/>
            </a:xfrm>
          </p:grpSpPr>
          <p:sp>
            <p:nvSpPr>
              <p:cNvPr id="261152" name="AutoShape 32"/>
              <p:cNvSpPr>
                <a:spLocks noChangeArrowheads="1"/>
              </p:cNvSpPr>
              <p:nvPr/>
            </p:nvSpPr>
            <p:spPr bwMode="auto">
              <a:xfrm>
                <a:off x="4444" y="2743"/>
                <a:ext cx="419" cy="304"/>
              </a:xfrm>
              <a:prstGeom prst="flowChartDocument">
                <a:avLst/>
              </a:prstGeom>
              <a:solidFill>
                <a:srgbClr val="3366FF"/>
              </a:solidFill>
              <a:ln w="19050">
                <a:solidFill>
                  <a:srgbClr val="FFFFFF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1153" name="Text Box 33"/>
              <p:cNvSpPr txBox="1">
                <a:spLocks noChangeArrowheads="1"/>
              </p:cNvSpPr>
              <p:nvPr/>
            </p:nvSpPr>
            <p:spPr bwMode="auto">
              <a:xfrm>
                <a:off x="4404" y="2706"/>
                <a:ext cx="495" cy="3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1400" b="1">
                    <a:solidFill>
                      <a:schemeClr val="bg1"/>
                    </a:solidFill>
                    <a:ea typeface="宋体" panose="02010600030101010101" pitchFamily="2" charset="-122"/>
                  </a:rPr>
                  <a:t>Other GPUs</a:t>
                </a:r>
              </a:p>
            </p:txBody>
          </p:sp>
        </p:grpSp>
        <p:sp>
          <p:nvSpPr>
            <p:cNvPr id="261158" name="AutoShape 38"/>
            <p:cNvSpPr>
              <a:spLocks noChangeArrowheads="1"/>
            </p:cNvSpPr>
            <p:nvPr/>
          </p:nvSpPr>
          <p:spPr bwMode="auto">
            <a:xfrm>
              <a:off x="3577" y="3025"/>
              <a:ext cx="419" cy="304"/>
            </a:xfrm>
            <a:prstGeom prst="flowChartDocument">
              <a:avLst/>
            </a:prstGeom>
            <a:solidFill>
              <a:srgbClr val="3366FF"/>
            </a:solidFill>
            <a:ln w="19050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1159" name="Text Box 39"/>
            <p:cNvSpPr txBox="1">
              <a:spLocks noChangeArrowheads="1"/>
            </p:cNvSpPr>
            <p:nvPr/>
          </p:nvSpPr>
          <p:spPr bwMode="auto">
            <a:xfrm>
              <a:off x="3537" y="3064"/>
              <a:ext cx="495" cy="19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bg1"/>
                  </a:solidFill>
                  <a:ea typeface="宋体" panose="02010600030101010101" pitchFamily="2" charset="-122"/>
                </a:rPr>
                <a:t>G80</a:t>
              </a:r>
            </a:p>
          </p:txBody>
        </p:sp>
        <p:sp>
          <p:nvSpPr>
            <p:cNvPr id="261161" name="AutoShape 41"/>
            <p:cNvSpPr>
              <a:spLocks noChangeArrowheads="1"/>
            </p:cNvSpPr>
            <p:nvPr/>
          </p:nvSpPr>
          <p:spPr bwMode="auto">
            <a:xfrm>
              <a:off x="4048" y="3025"/>
              <a:ext cx="419" cy="304"/>
            </a:xfrm>
            <a:prstGeom prst="flowChartDocument">
              <a:avLst/>
            </a:prstGeom>
            <a:solidFill>
              <a:srgbClr val="3366FF"/>
            </a:solidFill>
            <a:ln w="19050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1162" name="Text Box 42"/>
            <p:cNvSpPr txBox="1">
              <a:spLocks noChangeArrowheads="1"/>
            </p:cNvSpPr>
            <p:nvPr/>
          </p:nvSpPr>
          <p:spPr bwMode="auto">
            <a:xfrm>
              <a:off x="4008" y="3064"/>
              <a:ext cx="495" cy="19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bg1"/>
                  </a:solidFill>
                  <a:ea typeface="宋体" panose="02010600030101010101" pitchFamily="2" charset="-122"/>
                </a:rPr>
                <a:t>GT200</a:t>
              </a:r>
            </a:p>
          </p:txBody>
        </p:sp>
        <p:sp>
          <p:nvSpPr>
            <p:cNvPr id="261163" name="Line 43"/>
            <p:cNvSpPr>
              <a:spLocks noChangeShapeType="1"/>
            </p:cNvSpPr>
            <p:nvPr/>
          </p:nvSpPr>
          <p:spPr bwMode="auto">
            <a:xfrm flipH="1">
              <a:off x="3763" y="2839"/>
              <a:ext cx="276" cy="17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1164" name="Line 44"/>
            <p:cNvSpPr>
              <a:spLocks noChangeShapeType="1"/>
            </p:cNvSpPr>
            <p:nvPr/>
          </p:nvSpPr>
          <p:spPr bwMode="auto">
            <a:xfrm>
              <a:off x="4043" y="2843"/>
              <a:ext cx="687" cy="17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1165" name="Line 45"/>
            <p:cNvSpPr>
              <a:spLocks noChangeShapeType="1"/>
            </p:cNvSpPr>
            <p:nvPr/>
          </p:nvSpPr>
          <p:spPr bwMode="auto">
            <a:xfrm>
              <a:off x="4034" y="2843"/>
              <a:ext cx="195" cy="17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1167" name="AutoShape 47"/>
            <p:cNvSpPr>
              <a:spLocks noChangeArrowheads="1"/>
            </p:cNvSpPr>
            <p:nvPr/>
          </p:nvSpPr>
          <p:spPr bwMode="auto">
            <a:xfrm>
              <a:off x="4967" y="2528"/>
              <a:ext cx="573" cy="352"/>
            </a:xfrm>
            <a:prstGeom prst="flowChartDocument">
              <a:avLst/>
            </a:prstGeom>
            <a:solidFill>
              <a:srgbClr val="3366FF"/>
            </a:solidFill>
            <a:ln w="19050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1168" name="Text Box 48"/>
            <p:cNvSpPr txBox="1">
              <a:spLocks noChangeArrowheads="1"/>
            </p:cNvSpPr>
            <p:nvPr/>
          </p:nvSpPr>
          <p:spPr bwMode="auto">
            <a:xfrm>
              <a:off x="5006" y="2518"/>
              <a:ext cx="495" cy="32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bg1"/>
                  </a:solidFill>
                  <a:ea typeface="宋体" panose="02010600030101010101" pitchFamily="2" charset="-122"/>
                </a:rPr>
                <a:t>CUDA Binary</a:t>
              </a:r>
            </a:p>
          </p:txBody>
        </p:sp>
        <p:sp>
          <p:nvSpPr>
            <p:cNvPr id="261169" name="Line 49"/>
            <p:cNvSpPr>
              <a:spLocks noChangeShapeType="1"/>
            </p:cNvSpPr>
            <p:nvPr/>
          </p:nvSpPr>
          <p:spPr bwMode="auto">
            <a:xfrm>
              <a:off x="4358" y="1796"/>
              <a:ext cx="881" cy="727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DEBUG</a:t>
            </a:r>
          </a:p>
        </p:txBody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make dbg=1</a:t>
            </a:r>
          </a:p>
          <a:p>
            <a:pPr lvl="1"/>
            <a:r>
              <a:rPr lang="en-US" altLang="zh-CN" smtClean="0"/>
              <a:t>CPU</a:t>
            </a:r>
            <a:r>
              <a:rPr lang="zh-CN" altLang="en-US" smtClean="0"/>
              <a:t>代码以</a:t>
            </a:r>
            <a:r>
              <a:rPr lang="en-US" altLang="zh-CN" smtClean="0"/>
              <a:t>debug</a:t>
            </a:r>
            <a:r>
              <a:rPr lang="zh-CN" altLang="en-US" smtClean="0"/>
              <a:t>模式编译</a:t>
            </a:r>
          </a:p>
          <a:p>
            <a:pPr lvl="1"/>
            <a:r>
              <a:rPr lang="zh-CN" altLang="en-US" smtClean="0"/>
              <a:t>可以用</a:t>
            </a:r>
            <a:r>
              <a:rPr lang="en-US" altLang="zh-CN" smtClean="0"/>
              <a:t>debugger (e.g. gdb, visual studio)</a:t>
            </a:r>
            <a:r>
              <a:rPr lang="zh-CN" altLang="en-US" smtClean="0"/>
              <a:t>运行</a:t>
            </a:r>
          </a:p>
          <a:p>
            <a:pPr lvl="2"/>
            <a:r>
              <a:rPr lang="zh-CN" altLang="en-US" smtClean="0"/>
              <a:t>但不能检查</a:t>
            </a:r>
            <a:r>
              <a:rPr lang="en-US" altLang="zh-CN" smtClean="0"/>
              <a:t>GPU</a:t>
            </a:r>
            <a:r>
              <a:rPr lang="zh-CN" altLang="en-US" smtClean="0"/>
              <a:t>代码的中间结果</a:t>
            </a:r>
          </a:p>
          <a:p>
            <a:r>
              <a:rPr lang="en-US" altLang="zh-CN" smtClean="0"/>
              <a:t>make emu=1</a:t>
            </a:r>
            <a:endParaRPr lang="zh-CN" altLang="en-US" smtClean="0"/>
          </a:p>
          <a:p>
            <a:pPr lvl="1"/>
            <a:r>
              <a:rPr lang="zh-CN" altLang="en-US" smtClean="0"/>
              <a:t>在</a:t>
            </a:r>
            <a:r>
              <a:rPr lang="en-US" altLang="zh-CN" smtClean="0"/>
              <a:t>CPU</a:t>
            </a:r>
            <a:r>
              <a:rPr lang="zh-CN" altLang="en-US" smtClean="0"/>
              <a:t>上以</a:t>
            </a:r>
            <a:r>
              <a:rPr lang="en-US" altLang="zh-CN" smtClean="0"/>
              <a:t>emulation</a:t>
            </a:r>
            <a:r>
              <a:rPr lang="zh-CN" altLang="en-US" smtClean="0"/>
              <a:t>方式顺序运行</a:t>
            </a:r>
          </a:p>
          <a:p>
            <a:pPr lvl="1"/>
            <a:r>
              <a:rPr lang="zh-CN" altLang="en-US" smtClean="0"/>
              <a:t>可以使用</a:t>
            </a:r>
            <a:r>
              <a:rPr lang="en-US" altLang="zh-CN" smtClean="0"/>
              <a:t>printf()</a:t>
            </a:r>
            <a:r>
              <a:rPr lang="zh-CN" altLang="en-US" smtClean="0"/>
              <a:t>打印中间结果</a:t>
            </a:r>
          </a:p>
          <a:p>
            <a:pPr lvl="2"/>
            <a:r>
              <a:rPr lang="zh-CN" altLang="en-US" smtClean="0"/>
              <a:t>基本顺序执行</a:t>
            </a:r>
          </a:p>
          <a:p>
            <a:pPr lvl="2"/>
            <a:r>
              <a:rPr lang="zh-CN" altLang="en-US" smtClean="0"/>
              <a:t>但不能再现线程间的竞争</a:t>
            </a:r>
            <a:r>
              <a:rPr lang="en-US" altLang="zh-CN" smtClean="0"/>
              <a:t>(race)</a:t>
            </a:r>
            <a:r>
              <a:rPr lang="zh-CN" altLang="en-US" smtClean="0"/>
              <a:t>现象</a:t>
            </a:r>
            <a:endParaRPr lang="en-US" altLang="zh-CN" smtClean="0"/>
          </a:p>
          <a:p>
            <a:pPr lvl="2"/>
            <a:r>
              <a:rPr lang="zh-CN" altLang="en-US" smtClean="0">
                <a:ea typeface="宋体" panose="02010600030101010101" pitchFamily="2" charset="-122"/>
              </a:rPr>
              <a:t>浮点运算结果可能有微小的差别</a:t>
            </a:r>
            <a:endParaRPr lang="en-US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检查资源使用</a:t>
            </a:r>
          </a:p>
        </p:txBody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400" dirty="0" smtClean="0"/>
              <a:t>使用</a:t>
            </a:r>
            <a:r>
              <a:rPr lang="en-US" altLang="zh-CN" sz="2400" dirty="0" smtClean="0"/>
              <a:t>-</a:t>
            </a:r>
            <a:r>
              <a:rPr lang="en-US" altLang="zh-CN" sz="2400" dirty="0" err="1" smtClean="0"/>
              <a:t>cubin</a:t>
            </a:r>
            <a:r>
              <a:rPr lang="en-US" altLang="zh-CN" sz="2400" dirty="0" smtClean="0"/>
              <a:t> flag</a:t>
            </a:r>
            <a:r>
              <a:rPr lang="zh-CN" altLang="en-US" sz="2400" dirty="0" smtClean="0"/>
              <a:t>编译开关</a:t>
            </a:r>
            <a:endParaRPr lang="en-US" altLang="zh-CN" sz="2400" dirty="0" smtClean="0"/>
          </a:p>
          <a:p>
            <a:pPr>
              <a:lnSpc>
                <a:spcPct val="80000"/>
              </a:lnSpc>
            </a:pPr>
            <a:r>
              <a:rPr lang="zh-CN" altLang="en-US" sz="2400" dirty="0" smtClean="0"/>
              <a:t>检查</a:t>
            </a:r>
            <a:r>
              <a:rPr lang="en-US" altLang="zh-CN" sz="2400" dirty="0" smtClean="0"/>
              <a:t>.</a:t>
            </a:r>
            <a:r>
              <a:rPr lang="en-US" altLang="zh-CN" sz="2400" dirty="0" err="1" smtClean="0"/>
              <a:t>cubin</a:t>
            </a:r>
            <a:r>
              <a:rPr lang="zh-CN" altLang="en-US" sz="2400" dirty="0" smtClean="0"/>
              <a:t>文件的</a:t>
            </a:r>
            <a:r>
              <a:rPr lang="en-US" altLang="zh-CN" sz="2400" dirty="0" smtClean="0"/>
              <a:t>”code”</a:t>
            </a:r>
            <a:r>
              <a:rPr lang="zh-CN" altLang="en-US" sz="2400" dirty="0" smtClean="0"/>
              <a:t>部分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0" dirty="0" smtClean="0"/>
              <a:t>architecture {sm_10}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0" dirty="0" err="1" smtClean="0"/>
              <a:t>abiversion</a:t>
            </a:r>
            <a:r>
              <a:rPr lang="en-US" altLang="zh-CN" sz="2000" b="0" dirty="0" smtClean="0"/>
              <a:t> {0}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0" dirty="0" err="1" smtClean="0"/>
              <a:t>modname</a:t>
            </a:r>
            <a:r>
              <a:rPr lang="en-US" altLang="zh-CN" sz="2000" b="0" dirty="0" smtClean="0"/>
              <a:t> {</a:t>
            </a:r>
            <a:r>
              <a:rPr lang="en-US" altLang="zh-CN" sz="2000" b="0" dirty="0" err="1" smtClean="0"/>
              <a:t>cubin</a:t>
            </a:r>
            <a:r>
              <a:rPr lang="en-US" altLang="zh-CN" sz="2000" b="0" dirty="0" smtClean="0"/>
              <a:t>}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0" dirty="0" smtClean="0"/>
              <a:t>code {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zh-CN" sz="1800" b="0" dirty="0" smtClean="0"/>
              <a:t>name = </a:t>
            </a:r>
            <a:r>
              <a:rPr lang="en-US" altLang="zh-CN" sz="1800" b="0" dirty="0" err="1" smtClean="0"/>
              <a:t>BlackScholesGPU</a:t>
            </a:r>
            <a:endParaRPr lang="en-US" altLang="zh-CN" sz="1800" b="0" dirty="0" smtClean="0"/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zh-CN" sz="1800" b="0" dirty="0" err="1" smtClean="0"/>
              <a:t>lmem</a:t>
            </a:r>
            <a:r>
              <a:rPr lang="en-US" altLang="zh-CN" sz="1800" b="0" dirty="0" smtClean="0"/>
              <a:t> = 0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zh-CN" sz="1800" b="0" dirty="0" err="1" smtClean="0"/>
              <a:t>smem</a:t>
            </a:r>
            <a:r>
              <a:rPr lang="en-US" altLang="zh-CN" sz="1800" b="0" dirty="0" smtClean="0"/>
              <a:t> = 68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zh-CN" sz="1800" b="0" dirty="0" err="1" smtClean="0"/>
              <a:t>reg</a:t>
            </a:r>
            <a:r>
              <a:rPr lang="en-US" altLang="zh-CN" sz="1800" b="0" dirty="0" smtClean="0"/>
              <a:t> = 20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zh-CN" sz="1800" b="0" dirty="0" smtClean="0"/>
              <a:t>bar = 0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zh-CN" sz="1800" b="0" dirty="0" err="1" smtClean="0"/>
              <a:t>bincode</a:t>
            </a:r>
            <a:r>
              <a:rPr lang="en-US" altLang="zh-CN" sz="1800" b="0" dirty="0" smtClean="0"/>
              <a:t>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zh-CN" sz="1800" b="0" dirty="0" smtClean="0"/>
              <a:t>0xa0004205 0x04200780 0x40024c09 0x00200780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zh-CN" sz="1800" b="0" dirty="0" smtClean="0"/>
              <a:t>…</a:t>
            </a:r>
          </a:p>
        </p:txBody>
      </p:sp>
      <p:sp>
        <p:nvSpPr>
          <p:cNvPr id="474116" name="Text Box 4"/>
          <p:cNvSpPr txBox="1">
            <a:spLocks noChangeArrowheads="1"/>
          </p:cNvSpPr>
          <p:nvPr/>
        </p:nvSpPr>
        <p:spPr bwMode="auto">
          <a:xfrm>
            <a:off x="5445125" y="3692525"/>
            <a:ext cx="2439988" cy="406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>
                <a:latin typeface="Arial Narrow" panose="020B0606020202030204" pitchFamily="34" charset="0"/>
                <a:ea typeface="宋体" panose="02010600030101010101" pitchFamily="2" charset="-122"/>
              </a:rPr>
              <a:t>per thread local memory</a:t>
            </a:r>
            <a:endParaRPr lang="zh-CN" altLang="en-US" sz="200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474117" name="Line 5"/>
          <p:cNvSpPr>
            <a:spLocks noChangeShapeType="1"/>
          </p:cNvSpPr>
          <p:nvPr/>
        </p:nvSpPr>
        <p:spPr bwMode="auto">
          <a:xfrm flipH="1">
            <a:off x="3154363" y="3916363"/>
            <a:ext cx="2220912" cy="2508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stealth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74118" name="Text Box 6"/>
          <p:cNvSpPr txBox="1">
            <a:spLocks noChangeArrowheads="1"/>
          </p:cNvSpPr>
          <p:nvPr/>
        </p:nvSpPr>
        <p:spPr bwMode="auto">
          <a:xfrm>
            <a:off x="5445125" y="4235450"/>
            <a:ext cx="3222625" cy="406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altLang="zh-CN" sz="2000">
                <a:latin typeface="Arial Narrow" panose="020B0606020202030204" pitchFamily="34" charset="0"/>
                <a:ea typeface="宋体" panose="02010600030101010101" pitchFamily="2" charset="-122"/>
              </a:rPr>
              <a:t>per thread block shared memory</a:t>
            </a:r>
            <a:endParaRPr lang="zh-CN" altLang="en-US" sz="200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474119" name="Line 7"/>
          <p:cNvSpPr>
            <a:spLocks noChangeShapeType="1"/>
          </p:cNvSpPr>
          <p:nvPr/>
        </p:nvSpPr>
        <p:spPr bwMode="auto">
          <a:xfrm flipH="1" flipV="1">
            <a:off x="3224213" y="4445000"/>
            <a:ext cx="2178050" cy="285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stealth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74120" name="Text Box 8"/>
          <p:cNvSpPr txBox="1">
            <a:spLocks noChangeArrowheads="1"/>
          </p:cNvSpPr>
          <p:nvPr/>
        </p:nvSpPr>
        <p:spPr bwMode="auto">
          <a:xfrm>
            <a:off x="5445125" y="4787900"/>
            <a:ext cx="2000250" cy="406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>
                <a:latin typeface="Arial Narrow" panose="020B0606020202030204" pitchFamily="34" charset="0"/>
                <a:ea typeface="宋体" panose="02010600030101010101" pitchFamily="2" charset="-122"/>
              </a:rPr>
              <a:t>per thread registers</a:t>
            </a:r>
            <a:endParaRPr lang="zh-CN" altLang="en-US" sz="200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474121" name="Line 9"/>
          <p:cNvSpPr>
            <a:spLocks noChangeShapeType="1"/>
          </p:cNvSpPr>
          <p:nvPr/>
        </p:nvSpPr>
        <p:spPr bwMode="auto">
          <a:xfrm flipH="1" flipV="1">
            <a:off x="3000375" y="4724400"/>
            <a:ext cx="2389188" cy="22383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stealth" w="med" len="med"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参考书目</a:t>
            </a:r>
          </a:p>
        </p:txBody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7750" y="1825625"/>
            <a:ext cx="7764463" cy="4267200"/>
          </a:xfrm>
        </p:spPr>
        <p:txBody>
          <a:bodyPr>
            <a:normAutofit fontScale="92500" lnSpcReduction="10000"/>
          </a:bodyPr>
          <a:lstStyle/>
          <a:p>
            <a:pPr marL="533400" indent="-533400">
              <a:buFontTx/>
              <a:buAutoNum type="arabicPeriod"/>
            </a:pPr>
            <a:r>
              <a:rPr lang="pt-BR" smtClean="0"/>
              <a:t>NVIDIA, </a:t>
            </a:r>
            <a:r>
              <a:rPr lang="pt-BR" altLang="zh-CN" i="1" smtClean="0"/>
              <a:t>n</a:t>
            </a:r>
            <a:r>
              <a:rPr lang="pt-BR" i="1" smtClean="0"/>
              <a:t>Vidia CUDA Programming Guide</a:t>
            </a:r>
            <a:r>
              <a:rPr lang="pt-BR" smtClean="0"/>
              <a:t>, NVidia, 200</a:t>
            </a:r>
            <a:r>
              <a:rPr lang="pt-BR" altLang="zh-CN" smtClean="0">
                <a:ea typeface="宋体" panose="02010600030101010101" pitchFamily="2" charset="-122"/>
              </a:rPr>
              <a:t>8</a:t>
            </a:r>
            <a:r>
              <a:rPr lang="en-US" altLang="zh-CN" smtClean="0">
                <a:ea typeface="宋体" panose="02010600030101010101" pitchFamily="2" charset="-122"/>
              </a:rPr>
              <a:t>.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marL="533400" indent="-533400">
              <a:buFontTx/>
              <a:buAutoNum type="arabicPeriod"/>
            </a:pPr>
            <a:r>
              <a:rPr lang="en-US" altLang="zh-CN" smtClean="0">
                <a:ea typeface="宋体" panose="02010600030101010101" pitchFamily="2" charset="-122"/>
              </a:rPr>
              <a:t>H. Nguyen(ed.), </a:t>
            </a:r>
            <a:r>
              <a:rPr lang="en-US" altLang="zh-CN" i="1" smtClean="0">
                <a:ea typeface="宋体" panose="02010600030101010101" pitchFamily="2" charset="-122"/>
              </a:rPr>
              <a:t>GPU Gems 3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  <a:r>
              <a:rPr lang="en-US" altLang="zh-CN" i="1" smtClean="0">
                <a:latin typeface="Times New Roman" panose="02020603050405020304"/>
                <a:ea typeface="宋体" panose="02010600030101010101" pitchFamily="2" charset="-122"/>
              </a:rPr>
              <a:t>–</a:t>
            </a:r>
            <a:r>
              <a:rPr lang="en-US" altLang="zh-CN" i="1" smtClean="0">
                <a:ea typeface="宋体" panose="02010600030101010101" pitchFamily="2" charset="-122"/>
              </a:rPr>
              <a:t> 3D and General Programming Techniques for GPUs</a:t>
            </a:r>
            <a:r>
              <a:rPr lang="en-US" altLang="zh-CN" smtClean="0">
                <a:ea typeface="宋体" panose="02010600030101010101" pitchFamily="2" charset="-122"/>
              </a:rPr>
              <a:t>, Addison Wesley, 2007.</a:t>
            </a:r>
            <a:endParaRPr lang="zh-CN" altLang="en-US" smtClean="0">
              <a:ea typeface="宋体" panose="02010600030101010101" pitchFamily="2" charset="-122"/>
            </a:endParaRPr>
          </a:p>
          <a:p>
            <a:pPr marL="533400" indent="-533400">
              <a:buFontTx/>
              <a:buAutoNum type="arabicPeriod"/>
            </a:pPr>
            <a:r>
              <a:rPr lang="en-US" altLang="zh-CN" smtClean="0">
                <a:ea typeface="宋体" panose="02010600030101010101" pitchFamily="2" charset="-122"/>
              </a:rPr>
              <a:t>T. Mattson, et al., </a:t>
            </a:r>
            <a:r>
              <a:rPr lang="en-US" altLang="zh-CN" i="1" smtClean="0">
                <a:ea typeface="宋体" panose="02010600030101010101" pitchFamily="2" charset="-122"/>
              </a:rPr>
              <a:t>Patterns for Parallel Programming</a:t>
            </a:r>
            <a:r>
              <a:rPr lang="en-US" altLang="zh-CN" smtClean="0">
                <a:ea typeface="宋体" panose="02010600030101010101" pitchFamily="2" charset="-122"/>
              </a:rPr>
              <a:t>, Addison Wesley, 2005.</a:t>
            </a:r>
          </a:p>
          <a:p>
            <a:pPr marL="533400" indent="-533400">
              <a:buFontTx/>
              <a:buAutoNum type="arabicPeriod"/>
            </a:pPr>
            <a:r>
              <a:rPr lang="en-US" altLang="zh-CN" smtClean="0"/>
              <a:t>CUDA</a:t>
            </a:r>
            <a:r>
              <a:rPr lang="zh-CN" altLang="en-US" smtClean="0"/>
              <a:t>中文网站</a:t>
            </a:r>
            <a:r>
              <a:rPr lang="en-US" altLang="zh-CN" smtClean="0"/>
              <a:t>http://www.cudachina.net/zone_tech.html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2910" y="3000372"/>
            <a:ext cx="7772400" cy="1470025"/>
          </a:xfrm>
        </p:spPr>
        <p:txBody>
          <a:bodyPr/>
          <a:lstStyle/>
          <a:p>
            <a:r>
              <a:rPr lang="en-US" altLang="zh-CN" dirty="0" err="1" smtClean="0">
                <a:ea typeface="宋体" panose="02010600030101010101" pitchFamily="2" charset="-122"/>
              </a:rPr>
              <a:t>OpenCL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763" y="960438"/>
            <a:ext cx="9148763" cy="513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47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/>
            <a:r>
              <a:rPr lang="en-US" altLang="zh-CN" sz="1200">
                <a:ea typeface="宋体" panose="02010600030101010101" pitchFamily="2" charset="-122"/>
              </a:rPr>
              <a:t>Image from:  http://www.khronos.org/developers/library/overview/opencl_overview.pdf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dirty="0" smtClean="0"/>
              <a:t>第一代</a:t>
            </a:r>
            <a:r>
              <a:rPr lang="en-US" altLang="zh-CN" dirty="0" smtClean="0"/>
              <a:t>GPU</a:t>
            </a:r>
            <a:r>
              <a:rPr lang="zh-CN" altLang="en-US" dirty="0" smtClean="0"/>
              <a:t>结构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GeForce</a:t>
            </a:r>
            <a:r>
              <a:rPr lang="en-US" altLang="zh-CN" dirty="0" smtClean="0"/>
              <a:t> 6800)</a:t>
            </a:r>
            <a:endParaRPr lang="zh-CN" altLang="en-US" dirty="0" smtClean="0"/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428736"/>
            <a:ext cx="6429420" cy="4656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OpenCL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648200"/>
          </a:xfrm>
        </p:spPr>
        <p:txBody>
          <a:bodyPr/>
          <a:lstStyle/>
          <a:p>
            <a:r>
              <a:rPr lang="en-US" altLang="zh-CN" i="1" smtClean="0">
                <a:solidFill>
                  <a:srgbClr val="FF0000"/>
                </a:solidFill>
                <a:ea typeface="宋体" panose="02010600030101010101" pitchFamily="2" charset="-122"/>
              </a:rPr>
              <a:t>O</a:t>
            </a:r>
            <a:r>
              <a:rPr lang="en-US" altLang="zh-CN" smtClean="0">
                <a:ea typeface="宋体" panose="02010600030101010101" pitchFamily="2" charset="-122"/>
              </a:rPr>
              <a:t>pen </a:t>
            </a:r>
            <a:r>
              <a:rPr lang="en-US" altLang="zh-CN" i="1" smtClean="0">
                <a:solidFill>
                  <a:srgbClr val="FF0000"/>
                </a:solidFill>
                <a:ea typeface="宋体" panose="02010600030101010101" pitchFamily="2" charset="-122"/>
              </a:rPr>
              <a:t>C</a:t>
            </a:r>
            <a:r>
              <a:rPr lang="en-US" altLang="zh-CN" smtClean="0">
                <a:ea typeface="宋体" panose="02010600030101010101" pitchFamily="2" charset="-122"/>
              </a:rPr>
              <a:t>ompute </a:t>
            </a:r>
            <a:r>
              <a:rPr lang="en-US" altLang="zh-CN" i="1" smtClean="0">
                <a:solidFill>
                  <a:srgbClr val="FF0000"/>
                </a:solidFill>
                <a:ea typeface="宋体" panose="02010600030101010101" pitchFamily="2" charset="-122"/>
              </a:rPr>
              <a:t>L</a:t>
            </a:r>
            <a:r>
              <a:rPr lang="en-US" altLang="zh-CN" smtClean="0">
                <a:ea typeface="宋体" panose="02010600030101010101" pitchFamily="2" charset="-122"/>
              </a:rPr>
              <a:t>anguage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For heterogeneous parallel-computing systems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Cross-platform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Implementations for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ATI GPUs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NVIDIA GPUs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x86 CPUs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Is cross-platform really </a:t>
            </a:r>
            <a:r>
              <a:rPr lang="en-US" altLang="zh-CN" i="1" smtClean="0">
                <a:solidFill>
                  <a:srgbClr val="FF9933"/>
                </a:solidFill>
                <a:ea typeface="宋体" panose="02010600030101010101" pitchFamily="2" charset="-122"/>
              </a:rPr>
              <a:t>one size fits all</a:t>
            </a:r>
            <a:r>
              <a:rPr lang="en-US" altLang="zh-CN" smtClean="0">
                <a:ea typeface="宋体" panose="02010600030101010101" pitchFamily="2" charset="-122"/>
              </a:rPr>
              <a:t>?</a:t>
            </a:r>
          </a:p>
        </p:txBody>
      </p:sp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/>
            <a:r>
              <a:rPr lang="en-US" altLang="zh-CN" sz="1200">
                <a:ea typeface="宋体" panose="02010600030101010101" pitchFamily="2" charset="-122"/>
              </a:rPr>
              <a:t>Image from:  http://developer.apple.com/softwarelicensing/agreements/opencl.html </a:t>
            </a:r>
          </a:p>
        </p:txBody>
      </p:sp>
      <p:pic>
        <p:nvPicPr>
          <p:cNvPr id="7173" name="Picture 2" descr="QuickTime 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4800" y="685800"/>
            <a:ext cx="9239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/>
            <a:r>
              <a:rPr lang="en-US" altLang="zh-CN" sz="1200">
                <a:ea typeface="宋体" panose="02010600030101010101" pitchFamily="2" charset="-122"/>
              </a:rPr>
              <a:t>Image from:  http://www.khronos.org/developers/library/overview/opencl_overview.pdf </a:t>
            </a:r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13" y="990600"/>
            <a:ext cx="910272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OpenCL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API similar to OpenGL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Based on the C language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Easy transition fr</a:t>
            </a:r>
            <a:r>
              <a:rPr lang="en-US" altLang="zh-CN" smtClean="0">
                <a:ea typeface="宋体" panose="02010600030101010101" pitchFamily="2" charset="-122"/>
                <a:sym typeface="+mn-ea"/>
              </a:rPr>
              <a:t>o</a:t>
            </a:r>
            <a:r>
              <a:rPr lang="en-US" altLang="zh-CN" smtClean="0">
                <a:ea typeface="宋体" panose="02010600030101010101" pitchFamily="2" charset="-122"/>
              </a:rPr>
              <a:t>m CUDA to OpenCL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/>
              <a:t>OpenCL</a:t>
            </a:r>
            <a:r>
              <a:rPr lang="zh-CN" altLang="en-US" dirty="0" smtClean="0"/>
              <a:t>定义了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平台模型</a:t>
            </a:r>
            <a:r>
              <a:rPr lang="en-US" altLang="zh-CN" dirty="0" smtClean="0"/>
              <a:t>(</a:t>
            </a:r>
            <a:r>
              <a:rPr lang="en-US" dirty="0" smtClean="0"/>
              <a:t>Platform Model)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执行模型</a:t>
            </a:r>
            <a:r>
              <a:rPr lang="en-US" altLang="zh-CN" dirty="0" smtClean="0"/>
              <a:t>(</a:t>
            </a:r>
            <a:r>
              <a:rPr lang="en-US" dirty="0" smtClean="0"/>
              <a:t>Execution Model)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内存模型</a:t>
            </a:r>
            <a:r>
              <a:rPr lang="en-US" altLang="zh-CN" dirty="0" smtClean="0"/>
              <a:t>(</a:t>
            </a:r>
            <a:r>
              <a:rPr lang="en-US" dirty="0" smtClean="0"/>
              <a:t>Memory Model)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编程模型</a:t>
            </a:r>
            <a:r>
              <a:rPr lang="en-US" altLang="zh-CN" dirty="0" smtClean="0"/>
              <a:t>(</a:t>
            </a:r>
            <a:r>
              <a:rPr lang="en-US" dirty="0" smtClean="0"/>
              <a:t>Programming Model)</a:t>
            </a:r>
            <a:endParaRPr lang="zh-CN" altLang="en-US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平台模型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sz="2800" dirty="0" smtClean="0"/>
              <a:t>描述了协同执行的单个处理器（宿主机）及一个或者多个能执行</a:t>
            </a:r>
            <a:r>
              <a:rPr lang="en-US" altLang="zh-CN" sz="2800" dirty="0" err="1" smtClean="0"/>
              <a:t>OpenCL</a:t>
            </a:r>
            <a:r>
              <a:rPr lang="zh-CN" altLang="en-US" sz="2800" dirty="0" smtClean="0"/>
              <a:t>代码的处理器（设备）。定义了一个抽象的硬件模型，供编程人员用于能够在这些设备上执行的</a:t>
            </a:r>
            <a:r>
              <a:rPr lang="en-US" altLang="zh-CN" sz="2800" dirty="0" err="1" smtClean="0"/>
              <a:t>OpenCL</a:t>
            </a:r>
            <a:r>
              <a:rPr lang="en-US" altLang="zh-CN" sz="2800" dirty="0" smtClean="0"/>
              <a:t> C</a:t>
            </a:r>
            <a:r>
              <a:rPr lang="zh-CN" altLang="en-US" sz="2800" dirty="0" smtClean="0"/>
              <a:t>函数</a:t>
            </a:r>
            <a:endParaRPr lang="zh-CN" alt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3071810"/>
            <a:ext cx="5913427" cy="307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内存模型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定义了各种各样内存类型，各种内存模型之间有层级关系。各种内存之间的数据传输必须是显式进行的，比如从</a:t>
            </a:r>
            <a:r>
              <a:rPr lang="en-US" dirty="0" smtClean="0"/>
              <a:t>host memory</a:t>
            </a:r>
            <a:r>
              <a:rPr lang="zh-CN" altLang="en-US" dirty="0" smtClean="0"/>
              <a:t>到</a:t>
            </a:r>
            <a:r>
              <a:rPr lang="en-US" dirty="0" smtClean="0"/>
              <a:t>device memory，</a:t>
            </a:r>
            <a:r>
              <a:rPr lang="zh-CN" altLang="en-US" dirty="0" smtClean="0"/>
              <a:t>从</a:t>
            </a:r>
            <a:r>
              <a:rPr lang="en-US" dirty="0" smtClean="0"/>
              <a:t>global memory</a:t>
            </a:r>
            <a:r>
              <a:rPr lang="zh-CN" altLang="en-US" dirty="0" smtClean="0"/>
              <a:t>到</a:t>
            </a:r>
            <a:r>
              <a:rPr lang="en-US" dirty="0" smtClean="0"/>
              <a:t>local memory</a:t>
            </a:r>
            <a:r>
              <a:rPr lang="zh-CN" altLang="en-US" dirty="0" smtClean="0"/>
              <a:t>等等</a:t>
            </a:r>
          </a:p>
          <a:p>
            <a:endParaRPr lang="zh-CN" altLang="en-US" dirty="0"/>
          </a:p>
        </p:txBody>
      </p:sp>
      <p:pic>
        <p:nvPicPr>
          <p:cNvPr id="259074" name="Picture 2" descr="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3500438"/>
            <a:ext cx="3324225" cy="2143125"/>
          </a:xfrm>
          <a:prstGeom prst="rect">
            <a:avLst/>
          </a:prstGeom>
          <a:noFill/>
        </p:spPr>
      </p:pic>
      <p:pic>
        <p:nvPicPr>
          <p:cNvPr id="259076" name="Picture 4" descr="im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2" y="3000372"/>
            <a:ext cx="4667250" cy="3314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 smtClean="0"/>
              <a:t>执行模型</a:t>
            </a:r>
            <a:endParaRPr lang="en-US" altLang="zh-CN" sz="2800" dirty="0" smtClean="0"/>
          </a:p>
          <a:p>
            <a:pPr lvl="1" algn="just">
              <a:lnSpc>
                <a:spcPct val="150000"/>
              </a:lnSpc>
            </a:pPr>
            <a:r>
              <a:rPr lang="zh-CN" altLang="en-US" sz="2400" dirty="0" smtClean="0"/>
              <a:t>定义了在主机上如何配置</a:t>
            </a:r>
            <a:r>
              <a:rPr lang="en-US" altLang="zh-CN" sz="2400" dirty="0" err="1" smtClean="0"/>
              <a:t>OpenCL</a:t>
            </a:r>
            <a:r>
              <a:rPr lang="zh-CN" altLang="en-US" sz="2400" dirty="0" smtClean="0"/>
              <a:t>环境以及如何在设备上执行</a:t>
            </a:r>
            <a:r>
              <a:rPr lang="en-US" altLang="zh-CN" sz="2400" dirty="0" smtClean="0"/>
              <a:t>kernel</a:t>
            </a:r>
            <a:r>
              <a:rPr lang="zh-CN" altLang="en-US" sz="2400" dirty="0" smtClean="0"/>
              <a:t>。包括在主机端建立</a:t>
            </a:r>
            <a:r>
              <a:rPr lang="en-US" altLang="zh-CN" sz="2400" dirty="0" err="1" smtClean="0"/>
              <a:t>OpenCL</a:t>
            </a:r>
            <a:r>
              <a:rPr lang="zh-CN" altLang="en-US" sz="2400" dirty="0" smtClean="0"/>
              <a:t>上下文，提供主机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设备之间的交互机制，定义一个并发模型供在设备上执行</a:t>
            </a:r>
            <a:r>
              <a:rPr lang="en-US" altLang="zh-CN" sz="2400" dirty="0" smtClean="0"/>
              <a:t>Kernel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algn="just">
              <a:lnSpc>
                <a:spcPct val="150000"/>
              </a:lnSpc>
            </a:pPr>
            <a:r>
              <a:rPr lang="zh-CN" altLang="en-US" dirty="0" smtClean="0"/>
              <a:t>并发模型</a:t>
            </a:r>
            <a:endParaRPr lang="en-US" altLang="zh-CN" dirty="0" smtClean="0"/>
          </a:p>
          <a:p>
            <a:pPr lvl="1" algn="just">
              <a:lnSpc>
                <a:spcPct val="150000"/>
              </a:lnSpc>
            </a:pPr>
            <a:r>
              <a:rPr lang="zh-CN" altLang="en-US" sz="2400" dirty="0" smtClean="0"/>
              <a:t>定义了如何将并发模型映射到物理设备上。</a:t>
            </a:r>
            <a:endParaRPr lang="en-US" altLang="zh-CN" sz="2400" dirty="0" smtClean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OpenCL and CUDA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644650"/>
            <a:ext cx="8320405" cy="4222750"/>
          </a:xfrm>
        </p:spPr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Many </a:t>
            </a:r>
            <a:r>
              <a:rPr lang="en-US" altLang="zh-CN" dirty="0" err="1" smtClean="0">
                <a:ea typeface="宋体" panose="02010600030101010101" pitchFamily="2" charset="-122"/>
              </a:rPr>
              <a:t>OpenCL</a:t>
            </a:r>
            <a:r>
              <a:rPr lang="en-US" altLang="zh-CN" dirty="0" smtClean="0">
                <a:ea typeface="宋体" panose="02010600030101010101" pitchFamily="2" charset="-122"/>
              </a:rPr>
              <a:t> features have a one to one mapping to CUDA features</a:t>
            </a:r>
          </a:p>
          <a:p>
            <a:r>
              <a:rPr lang="en-US" altLang="zh-CN" dirty="0" err="1" smtClean="0">
                <a:ea typeface="宋体" panose="02010600030101010101" pitchFamily="2" charset="-122"/>
              </a:rPr>
              <a:t>OpenCL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More complex platform and device management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More complex kernel launch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OpenCL and CUDA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smtClean="0">
                <a:solidFill>
                  <a:srgbClr val="FF9933"/>
                </a:solidFill>
                <a:ea typeface="宋体" panose="02010600030101010101" pitchFamily="2" charset="-122"/>
              </a:rPr>
              <a:t>Compute Unit</a:t>
            </a:r>
            <a:r>
              <a:rPr lang="en-US" altLang="zh-CN" smtClean="0">
                <a:ea typeface="宋体" panose="02010600030101010101" pitchFamily="2" charset="-122"/>
              </a:rPr>
              <a:t> (CU) correspond to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CUDA streaming multiprocessors (SMs)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CPU core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etc.</a:t>
            </a:r>
          </a:p>
          <a:p>
            <a:r>
              <a:rPr lang="en-US" altLang="zh-CN" i="1" smtClean="0">
                <a:solidFill>
                  <a:srgbClr val="FF9933"/>
                </a:solidFill>
                <a:ea typeface="宋体" panose="02010600030101010101" pitchFamily="2" charset="-122"/>
              </a:rPr>
              <a:t>Processing Element </a:t>
            </a:r>
            <a:r>
              <a:rPr lang="en-US" altLang="zh-CN" smtClean="0">
                <a:ea typeface="宋体" panose="02010600030101010101" pitchFamily="2" charset="-122"/>
              </a:rPr>
              <a:t>correspond to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CUDA streaming processor (SP)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CPU ALU</a:t>
            </a:r>
          </a:p>
          <a:p>
            <a:endParaRPr lang="en-US" altLang="zh-CN" smtClean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43763" y="3627438"/>
            <a:ext cx="1824037" cy="300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OpenCL and CUDA</a:t>
            </a:r>
          </a:p>
        </p:txBody>
      </p:sp>
      <p:sp>
        <p:nvSpPr>
          <p:cNvPr id="15363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/>
            <a:r>
              <a:rPr lang="en-US" altLang="zh-CN" sz="1200">
                <a:ea typeface="宋体" panose="02010600030101010101" pitchFamily="2" charset="-122"/>
              </a:rPr>
              <a:t>Image from:  http://developer.amd.com/zones/OpenCLZone/courses/pages/Introductory-OpenCL-SAAHPC10.aspx 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285860"/>
            <a:ext cx="7485063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85720" y="5143512"/>
            <a:ext cx="8501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OpenCL</a:t>
            </a:r>
            <a:r>
              <a:rPr lang="zh-CN" altLang="en-US" dirty="0" smtClean="0"/>
              <a:t>平台通常包括一个主机</a:t>
            </a:r>
            <a:r>
              <a:rPr lang="en-US" altLang="zh-CN" dirty="0" smtClean="0"/>
              <a:t>(</a:t>
            </a:r>
            <a:r>
              <a:rPr lang="en-US" dirty="0" smtClean="0"/>
              <a:t>Host)</a:t>
            </a:r>
            <a:r>
              <a:rPr lang="zh-CN" altLang="en-US" dirty="0" smtClean="0"/>
              <a:t>和多个</a:t>
            </a:r>
            <a:r>
              <a:rPr lang="en-US" dirty="0" err="1" smtClean="0"/>
              <a:t>OpenCL</a:t>
            </a:r>
            <a:r>
              <a:rPr lang="zh-CN" altLang="en-US" dirty="0" smtClean="0"/>
              <a:t>设备（</a:t>
            </a:r>
            <a:r>
              <a:rPr lang="en-US" dirty="0" smtClean="0"/>
              <a:t>device），</a:t>
            </a:r>
            <a:r>
              <a:rPr lang="zh-CN" altLang="en-US" dirty="0" smtClean="0"/>
              <a:t>每个</a:t>
            </a:r>
            <a:r>
              <a:rPr lang="en-US" dirty="0" err="1" smtClean="0"/>
              <a:t>OpenCL</a:t>
            </a:r>
            <a:r>
              <a:rPr lang="zh-CN" altLang="en-US" dirty="0" smtClean="0"/>
              <a:t>设备包括一个或多个</a:t>
            </a:r>
            <a:r>
              <a:rPr lang="en-US" dirty="0" smtClean="0"/>
              <a:t>CU(compute units)，</a:t>
            </a:r>
            <a:r>
              <a:rPr lang="zh-CN" altLang="en-US" dirty="0" smtClean="0"/>
              <a:t>每个</a:t>
            </a:r>
            <a:r>
              <a:rPr lang="en-US" dirty="0" smtClean="0"/>
              <a:t>CU</a:t>
            </a:r>
            <a:r>
              <a:rPr lang="zh-CN" altLang="en-US" dirty="0" smtClean="0"/>
              <a:t>包括又一个或多个</a:t>
            </a:r>
            <a:r>
              <a:rPr lang="en-US" dirty="0" err="1" smtClean="0"/>
              <a:t>PE（process</a:t>
            </a:r>
            <a:r>
              <a:rPr lang="en-US" dirty="0" smtClean="0"/>
              <a:t> element）。 </a:t>
            </a:r>
            <a:r>
              <a:rPr lang="zh-CN" altLang="en-US" dirty="0" smtClean="0"/>
              <a:t>每个</a:t>
            </a:r>
            <a:r>
              <a:rPr lang="en-US" dirty="0" smtClean="0"/>
              <a:t>PE</a:t>
            </a:r>
            <a:r>
              <a:rPr lang="zh-CN" altLang="en-US" dirty="0" smtClean="0"/>
              <a:t>都有自己的程序计数器</a:t>
            </a:r>
            <a:r>
              <a:rPr lang="en-US" altLang="zh-CN" dirty="0" smtClean="0"/>
              <a:t>(</a:t>
            </a:r>
            <a:r>
              <a:rPr lang="en-US" dirty="0" smtClean="0"/>
              <a:t>PC)。</a:t>
            </a:r>
            <a:r>
              <a:rPr lang="zh-CN" altLang="en-US" dirty="0" smtClean="0"/>
              <a:t>主机就是</a:t>
            </a:r>
            <a:r>
              <a:rPr lang="en-US" dirty="0" err="1" smtClean="0"/>
              <a:t>OpenCL</a:t>
            </a:r>
            <a:r>
              <a:rPr lang="zh-CN" altLang="en-US" dirty="0" smtClean="0"/>
              <a:t>运行库宿主设备，在</a:t>
            </a:r>
            <a:r>
              <a:rPr lang="en-US" dirty="0" smtClean="0"/>
              <a:t>AMD</a:t>
            </a:r>
            <a:r>
              <a:rPr lang="zh-CN" altLang="en-US" dirty="0" smtClean="0"/>
              <a:t>和</a:t>
            </a:r>
            <a:r>
              <a:rPr lang="en-US" dirty="0" err="1" smtClean="0"/>
              <a:t>Nvida</a:t>
            </a:r>
            <a:r>
              <a:rPr lang="zh-CN" altLang="en-US" dirty="0" smtClean="0"/>
              <a:t>的</a:t>
            </a:r>
            <a:r>
              <a:rPr lang="en-US" dirty="0" err="1" smtClean="0"/>
              <a:t>OpenCL</a:t>
            </a:r>
            <a:r>
              <a:rPr lang="zh-CN" altLang="en-US" dirty="0" smtClean="0"/>
              <a:t>平台中，主机一般都指</a:t>
            </a:r>
            <a:r>
              <a:rPr lang="en-US" dirty="0" smtClean="0"/>
              <a:t>x86 CPU。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第二代</a:t>
            </a:r>
            <a:r>
              <a:rPr lang="en-US" altLang="zh-CN" dirty="0" smtClean="0"/>
              <a:t>GPU(</a:t>
            </a:r>
            <a:r>
              <a:rPr lang="en-US" altLang="zh-CN" dirty="0" err="1" smtClean="0"/>
              <a:t>GeForece</a:t>
            </a:r>
            <a:r>
              <a:rPr lang="en-US" altLang="zh-CN" dirty="0" smtClean="0"/>
              <a:t> 8800)</a:t>
            </a:r>
            <a:r>
              <a:rPr lang="en-US" altLang="zh-CN" sz="1800" dirty="0" smtClean="0"/>
              <a:t>(</a:t>
            </a:r>
            <a:r>
              <a:rPr lang="zh-CN" altLang="en-US" sz="1800" dirty="0" smtClean="0"/>
              <a:t>统一渲染架构</a:t>
            </a:r>
            <a:r>
              <a:rPr lang="en-US" altLang="zh-CN" sz="1800" dirty="0" smtClean="0"/>
              <a:t>)</a:t>
            </a:r>
            <a:endParaRPr lang="zh-CN" altLang="en-US" sz="1800" dirty="0" smtClean="0"/>
          </a:p>
        </p:txBody>
      </p:sp>
      <p:pic>
        <p:nvPicPr>
          <p:cNvPr id="1126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42938" y="1214438"/>
            <a:ext cx="8001000" cy="559276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OpenCL and CUDA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28662" y="1285860"/>
          <a:ext cx="6715172" cy="2786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7586"/>
                <a:gridCol w="3357586"/>
              </a:tblGrid>
              <a:tr h="464347">
                <a:tc>
                  <a:txBody>
                    <a:bodyPr/>
                    <a:lstStyle/>
                    <a:p>
                      <a:r>
                        <a:rPr lang="en-US" dirty="0" smtClean="0"/>
                        <a:t>CUDA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OpenCL</a:t>
                      </a:r>
                      <a:endParaRPr lang="en-US" dirty="0"/>
                    </a:p>
                  </a:txBody>
                  <a:tcPr/>
                </a:tc>
              </a:tr>
              <a:tr h="464347">
                <a:tc>
                  <a:txBody>
                    <a:bodyPr/>
                    <a:lstStyle/>
                    <a:p>
                      <a:r>
                        <a:rPr lang="en-US" dirty="0" smtClean="0"/>
                        <a:t>Kernel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Kernel</a:t>
                      </a:r>
                      <a:endParaRPr lang="en-US" dirty="0"/>
                    </a:p>
                  </a:txBody>
                  <a:tcPr/>
                </a:tc>
              </a:tr>
              <a:tr h="464347">
                <a:tc>
                  <a:txBody>
                    <a:bodyPr/>
                    <a:lstStyle/>
                    <a:p>
                      <a:r>
                        <a:rPr lang="en-US" dirty="0" smtClean="0"/>
                        <a:t>Host</a:t>
                      </a:r>
                      <a:r>
                        <a:rPr lang="en-US" baseline="0" dirty="0" smtClean="0"/>
                        <a:t> program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Host program</a:t>
                      </a:r>
                      <a:endParaRPr lang="en-US" dirty="0"/>
                    </a:p>
                  </a:txBody>
                  <a:tcPr/>
                </a:tc>
              </a:tr>
              <a:tr h="464347">
                <a:tc>
                  <a:txBody>
                    <a:bodyPr/>
                    <a:lstStyle/>
                    <a:p>
                      <a:r>
                        <a:rPr lang="en-US" dirty="0" smtClean="0"/>
                        <a:t>Thread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 item</a:t>
                      </a:r>
                      <a:endParaRPr lang="en-US" dirty="0"/>
                    </a:p>
                  </a:txBody>
                  <a:tcPr/>
                </a:tc>
              </a:tr>
              <a:tr h="464347">
                <a:tc>
                  <a:txBody>
                    <a:bodyPr/>
                    <a:lstStyle/>
                    <a:p>
                      <a:r>
                        <a:rPr lang="en-US" dirty="0" smtClean="0"/>
                        <a:t>Block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 group</a:t>
                      </a:r>
                      <a:endParaRPr lang="en-US" dirty="0"/>
                    </a:p>
                  </a:txBody>
                  <a:tcPr/>
                </a:tc>
              </a:tr>
              <a:tr h="464347">
                <a:tc>
                  <a:txBody>
                    <a:bodyPr/>
                    <a:lstStyle/>
                    <a:p>
                      <a:r>
                        <a:rPr lang="en-US" dirty="0" smtClean="0"/>
                        <a:t>Grid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NDRange (index space)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/>
          <p:nvPr/>
        </p:nvSpPr>
        <p:spPr>
          <a:xfrm>
            <a:off x="214282" y="4286256"/>
            <a:ext cx="8786842" cy="22860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Work Item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(CUDA </a:t>
            </a:r>
            <a:r>
              <a:rPr kumimoji="0" lang="en-US" altLang="zh-CN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thread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) – executes kernel code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Index Space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(CUDA </a:t>
            </a:r>
            <a:r>
              <a:rPr kumimoji="0" lang="en-US" altLang="zh-CN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grid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) – defines work items and how data is mapped to them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Work Group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(CUDA </a:t>
            </a:r>
            <a:r>
              <a:rPr kumimoji="0" lang="en-US" altLang="zh-CN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block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) – work items in a work group can synchronize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OpenCL and CUDA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CUDA:  </a:t>
            </a:r>
            <a:r>
              <a:rPr lang="en-US" altLang="zh-CN" dirty="0" err="1" smtClean="0">
                <a:solidFill>
                  <a:srgbClr val="D6009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threadIdx</a:t>
            </a:r>
            <a:r>
              <a:rPr lang="en-US" altLang="zh-CN" dirty="0" smtClean="0">
                <a:ea typeface="宋体" panose="02010600030101010101" pitchFamily="2" charset="-122"/>
              </a:rPr>
              <a:t> and </a:t>
            </a:r>
            <a:r>
              <a:rPr lang="en-US" altLang="zh-CN" dirty="0" err="1" smtClean="0">
                <a:solidFill>
                  <a:srgbClr val="D6009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blockIdx</a:t>
            </a:r>
            <a:endParaRPr lang="en-US" altLang="zh-CN" dirty="0" smtClean="0">
              <a:solidFill>
                <a:srgbClr val="D60093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Combine to create a global thread ID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Example</a:t>
            </a:r>
          </a:p>
          <a:p>
            <a:pPr lvl="2"/>
            <a:r>
              <a:rPr lang="en-US" altLang="zh-CN" dirty="0" err="1" smtClean="0">
                <a:solidFill>
                  <a:srgbClr val="D6009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blockIdx</a:t>
            </a:r>
            <a:r>
              <a:rPr lang="en-US" altLang="zh-CN" dirty="0" err="1" smtClean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.x</a:t>
            </a:r>
            <a:r>
              <a:rPr lang="en-US" altLang="zh-CN" dirty="0" smtClean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* </a:t>
            </a:r>
            <a:r>
              <a:rPr lang="en-US" altLang="zh-CN" dirty="0" err="1" smtClean="0">
                <a:solidFill>
                  <a:srgbClr val="D6009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blockDim</a:t>
            </a:r>
            <a:r>
              <a:rPr lang="en-US" altLang="zh-CN" dirty="0" err="1" smtClean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.x</a:t>
            </a:r>
            <a:r>
              <a:rPr lang="en-US" altLang="zh-CN" dirty="0" smtClean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+ </a:t>
            </a:r>
            <a:r>
              <a:rPr lang="en-US" altLang="zh-CN" dirty="0" err="1" smtClean="0">
                <a:solidFill>
                  <a:srgbClr val="D6009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threadIdx</a:t>
            </a:r>
            <a:r>
              <a:rPr lang="en-US" altLang="zh-CN" dirty="0" err="1" smtClean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.x</a:t>
            </a:r>
            <a:endParaRPr lang="en-US" altLang="zh-CN" dirty="0" smtClean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r>
              <a:rPr lang="en-US" altLang="zh-CN" dirty="0" err="1" smtClean="0">
                <a:ea typeface="宋体" panose="02010600030101010101" pitchFamily="2" charset="-122"/>
              </a:rPr>
              <a:t>OpenCL</a:t>
            </a:r>
            <a:r>
              <a:rPr lang="en-US" altLang="zh-CN" dirty="0" smtClean="0">
                <a:ea typeface="宋体" panose="02010600030101010101" pitchFamily="2" charset="-122"/>
              </a:rPr>
              <a:t>:  each thread has a unique global index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  <a:cs typeface="Courier New" panose="02070309020205020404" pitchFamily="49" charset="0"/>
              </a:rPr>
              <a:t>Retrieve with </a:t>
            </a:r>
            <a:r>
              <a:rPr lang="en-US" altLang="zh-CN" dirty="0" err="1" smtClean="0">
                <a:solidFill>
                  <a:srgbClr val="D6009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get_global_id</a:t>
            </a:r>
            <a:r>
              <a:rPr lang="en-US" altLang="zh-CN" dirty="0" smtClean="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()</a:t>
            </a:r>
          </a:p>
          <a:p>
            <a:pPr lvl="2"/>
            <a:endParaRPr lang="en-US" altLang="zh-CN" dirty="0" smtClean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/>
        </p:nvGraphicFramePr>
        <p:xfrm>
          <a:off x="1571604" y="4643446"/>
          <a:ext cx="5486400" cy="165735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CUDA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OpenCL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threadIdx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get_local_id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(0) 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EFF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blockIdx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.x * 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blockDim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.x + 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threadIdx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get_global_id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(0) 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OpenCL and CUDA</a:t>
            </a:r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/>
        </p:nvGraphicFramePr>
        <p:xfrm>
          <a:off x="1143000" y="2590800"/>
          <a:ext cx="6858000" cy="1857375"/>
        </p:xfrm>
        <a:graphic>
          <a:graphicData uri="http://schemas.openxmlformats.org/drawingml/2006/table">
            <a:tbl>
              <a:tblPr/>
              <a:tblGrid>
                <a:gridCol w="3429000"/>
                <a:gridCol w="34290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CUDA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OpenCL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gridDim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get_num_groups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(0)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EFF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blockIdx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get_group_id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(0)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FF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blockDim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get_local_size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(0)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EFF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gridDim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.x * 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blockDim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.x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93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get_global_size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(0)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OpenCL and CUDA</a:t>
            </a:r>
          </a:p>
        </p:txBody>
      </p:sp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/>
            <a:r>
              <a:rPr lang="en-US" altLang="zh-CN" sz="1200">
                <a:ea typeface="宋体" panose="02010600030101010101" pitchFamily="2" charset="-122"/>
              </a:rPr>
              <a:t>Image from:  http://courses.engr.illinois.edu/ece498/al/textbook/Chapter2-CudaProgrammingModel.pdf 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67125" y="1495425"/>
            <a:ext cx="3800475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50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Recall CUDA:</a:t>
            </a:r>
            <a:endParaRPr lang="en-US" altLang="zh-CN" smtClean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0"/>
          <p:cNvSpPr>
            <a:spLocks noChangeArrowheads="1"/>
          </p:cNvSpPr>
          <p:nvPr/>
        </p:nvSpPr>
        <p:spPr bwMode="auto">
          <a:xfrm>
            <a:off x="-86995" y="4191000"/>
            <a:ext cx="853440" cy="73723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400">
                <a:solidFill>
                  <a:srgbClr val="D6009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get_</a:t>
            </a:r>
          </a:p>
          <a:p>
            <a:pPr eaLnBrk="1" hangingPunct="1"/>
            <a:r>
              <a:rPr lang="en-US" altLang="zh-CN" sz="1400">
                <a:solidFill>
                  <a:srgbClr val="D6009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local_</a:t>
            </a:r>
          </a:p>
          <a:p>
            <a:pPr eaLnBrk="1" hangingPunct="1"/>
            <a:r>
              <a:rPr lang="en-US" altLang="zh-CN" sz="1400">
                <a:solidFill>
                  <a:srgbClr val="D6009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size</a:t>
            </a: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(1)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cxnSp>
        <p:nvCxnSpPr>
          <p:cNvPr id="22531" name="Straight Arrow Connector 17"/>
          <p:cNvCxnSpPr>
            <a:cxnSpLocks noChangeShapeType="1"/>
          </p:cNvCxnSpPr>
          <p:nvPr/>
        </p:nvCxnSpPr>
        <p:spPr bwMode="auto">
          <a:xfrm>
            <a:off x="8404225" y="2667000"/>
            <a:ext cx="0" cy="2362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2532" name="Straight Arrow Connector 8"/>
          <p:cNvCxnSpPr>
            <a:cxnSpLocks noChangeShapeType="1"/>
          </p:cNvCxnSpPr>
          <p:nvPr/>
        </p:nvCxnSpPr>
        <p:spPr bwMode="auto">
          <a:xfrm>
            <a:off x="4495800" y="2125663"/>
            <a:ext cx="35814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22533" name="Title 1"/>
          <p:cNvSpPr>
            <a:spLocks noGrp="1"/>
          </p:cNvSpPr>
          <p:nvPr>
            <p:ph type="title"/>
          </p:nvPr>
        </p:nvSpPr>
        <p:spPr>
          <a:xfrm>
            <a:off x="-15240" y="1002665"/>
            <a:ext cx="4587240" cy="91694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OpenCL and CUDA</a:t>
            </a:r>
          </a:p>
        </p:txBody>
      </p:sp>
      <p:sp>
        <p:nvSpPr>
          <p:cNvPr id="22534" name="Rectangle 2"/>
          <p:cNvSpPr>
            <a:spLocks noChangeArrowheads="1"/>
          </p:cNvSpPr>
          <p:nvPr/>
        </p:nvSpPr>
        <p:spPr bwMode="auto">
          <a:xfrm>
            <a:off x="4495800" y="2667000"/>
            <a:ext cx="3581400" cy="2362200"/>
          </a:xfrm>
          <a:prstGeom prst="rect">
            <a:avLst/>
          </a:prstGeom>
          <a:solidFill>
            <a:srgbClr val="99FF66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zh-CN"/>
          </a:p>
        </p:txBody>
      </p:sp>
      <p:sp>
        <p:nvSpPr>
          <p:cNvPr id="22535" name="TextBox 5"/>
          <p:cNvSpPr txBox="1">
            <a:spLocks noChangeArrowheads="1"/>
          </p:cNvSpPr>
          <p:nvPr/>
        </p:nvSpPr>
        <p:spPr bwMode="auto">
          <a:xfrm>
            <a:off x="4419600" y="2324100"/>
            <a:ext cx="1466850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Index Space</a:t>
            </a:r>
          </a:p>
        </p:txBody>
      </p:sp>
      <p:sp>
        <p:nvSpPr>
          <p:cNvPr id="22536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2667000" cy="712788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In OpenCL:</a:t>
            </a:r>
            <a:endParaRPr lang="en-US" altLang="zh-CN" smtClean="0"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22537" name="Rectangle 3"/>
          <p:cNvSpPr>
            <a:spLocks noChangeArrowheads="1"/>
          </p:cNvSpPr>
          <p:nvPr/>
        </p:nvSpPr>
        <p:spPr bwMode="auto">
          <a:xfrm>
            <a:off x="5227638" y="1973263"/>
            <a:ext cx="2117725" cy="3063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400">
                <a:solidFill>
                  <a:srgbClr val="D6009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get_global_size</a:t>
            </a: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(0)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sp>
        <p:nvSpPr>
          <p:cNvPr id="22538" name="Rectangle 16"/>
          <p:cNvSpPr>
            <a:spLocks noChangeArrowheads="1"/>
          </p:cNvSpPr>
          <p:nvPr/>
        </p:nvSpPr>
        <p:spPr bwMode="auto">
          <a:xfrm>
            <a:off x="8131175" y="3452813"/>
            <a:ext cx="936625" cy="7381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400">
                <a:solidFill>
                  <a:srgbClr val="D6009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get_</a:t>
            </a:r>
          </a:p>
          <a:p>
            <a:pPr eaLnBrk="1" hangingPunct="1"/>
            <a:r>
              <a:rPr lang="en-US" altLang="zh-CN" sz="1400">
                <a:solidFill>
                  <a:srgbClr val="D6009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global_</a:t>
            </a:r>
          </a:p>
          <a:p>
            <a:pPr eaLnBrk="1" hangingPunct="1"/>
            <a:r>
              <a:rPr lang="en-US" altLang="zh-CN" sz="1400">
                <a:solidFill>
                  <a:srgbClr val="D6009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size</a:t>
            </a: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(1)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sp>
        <p:nvSpPr>
          <p:cNvPr id="22539" name="Rounded Rectangle 18"/>
          <p:cNvSpPr>
            <a:spLocks noChangeArrowheads="1"/>
          </p:cNvSpPr>
          <p:nvPr/>
        </p:nvSpPr>
        <p:spPr bwMode="auto">
          <a:xfrm>
            <a:off x="4572000" y="27432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Work Group</a:t>
            </a:r>
          </a:p>
          <a:p>
            <a:pPr algn="ctr"/>
            <a:r>
              <a:rPr lang="en-US" altLang="zh-CN">
                <a:ea typeface="宋体" panose="02010600030101010101" pitchFamily="2" charset="-122"/>
              </a:rPr>
              <a:t>(0, 0)</a:t>
            </a:r>
          </a:p>
        </p:txBody>
      </p:sp>
      <p:sp>
        <p:nvSpPr>
          <p:cNvPr id="22540" name="Rounded Rectangle 21"/>
          <p:cNvSpPr>
            <a:spLocks noChangeArrowheads="1"/>
          </p:cNvSpPr>
          <p:nvPr/>
        </p:nvSpPr>
        <p:spPr bwMode="auto">
          <a:xfrm>
            <a:off x="5715000" y="27432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Work Group</a:t>
            </a:r>
          </a:p>
          <a:p>
            <a:pPr algn="ctr"/>
            <a:r>
              <a:rPr lang="en-US" altLang="zh-CN">
                <a:ea typeface="宋体" panose="02010600030101010101" pitchFamily="2" charset="-122"/>
              </a:rPr>
              <a:t>(1, 0)</a:t>
            </a:r>
          </a:p>
        </p:txBody>
      </p:sp>
      <p:sp>
        <p:nvSpPr>
          <p:cNvPr id="22541" name="Rounded Rectangle 22"/>
          <p:cNvSpPr>
            <a:spLocks noChangeArrowheads="1"/>
          </p:cNvSpPr>
          <p:nvPr/>
        </p:nvSpPr>
        <p:spPr bwMode="auto">
          <a:xfrm>
            <a:off x="6858000" y="27432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Work Group</a:t>
            </a:r>
          </a:p>
          <a:p>
            <a:pPr algn="ctr"/>
            <a:r>
              <a:rPr lang="en-US" altLang="zh-CN">
                <a:ea typeface="宋体" panose="02010600030101010101" pitchFamily="2" charset="-122"/>
              </a:rPr>
              <a:t>(2, 0)</a:t>
            </a:r>
          </a:p>
        </p:txBody>
      </p:sp>
      <p:sp>
        <p:nvSpPr>
          <p:cNvPr id="22542" name="Rounded Rectangle 23"/>
          <p:cNvSpPr>
            <a:spLocks noChangeArrowheads="1"/>
          </p:cNvSpPr>
          <p:nvPr/>
        </p:nvSpPr>
        <p:spPr bwMode="auto">
          <a:xfrm>
            <a:off x="4572000" y="38862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Work Group</a:t>
            </a:r>
          </a:p>
          <a:p>
            <a:pPr algn="ctr"/>
            <a:r>
              <a:rPr lang="en-US" altLang="zh-CN">
                <a:ea typeface="宋体" panose="02010600030101010101" pitchFamily="2" charset="-122"/>
              </a:rPr>
              <a:t>(0, 1)</a:t>
            </a:r>
          </a:p>
        </p:txBody>
      </p:sp>
      <p:sp>
        <p:nvSpPr>
          <p:cNvPr id="22543" name="Rounded Rectangle 24"/>
          <p:cNvSpPr>
            <a:spLocks noChangeArrowheads="1"/>
          </p:cNvSpPr>
          <p:nvPr/>
        </p:nvSpPr>
        <p:spPr bwMode="auto">
          <a:xfrm>
            <a:off x="5715000" y="38862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Work Group</a:t>
            </a:r>
          </a:p>
          <a:p>
            <a:pPr algn="ctr"/>
            <a:r>
              <a:rPr lang="en-US" altLang="zh-CN">
                <a:ea typeface="宋体" panose="02010600030101010101" pitchFamily="2" charset="-122"/>
              </a:rPr>
              <a:t>(1, 1)</a:t>
            </a:r>
          </a:p>
        </p:txBody>
      </p:sp>
      <p:sp>
        <p:nvSpPr>
          <p:cNvPr id="22544" name="Rounded Rectangle 25"/>
          <p:cNvSpPr>
            <a:spLocks noChangeArrowheads="1"/>
          </p:cNvSpPr>
          <p:nvPr/>
        </p:nvSpPr>
        <p:spPr bwMode="auto">
          <a:xfrm>
            <a:off x="6858000" y="3886200"/>
            <a:ext cx="1066800" cy="9906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Work Group</a:t>
            </a:r>
          </a:p>
          <a:p>
            <a:pPr algn="ctr"/>
            <a:r>
              <a:rPr lang="en-US" altLang="zh-CN">
                <a:ea typeface="宋体" panose="02010600030101010101" pitchFamily="2" charset="-122"/>
              </a:rPr>
              <a:t>(2, 1)</a:t>
            </a:r>
          </a:p>
        </p:txBody>
      </p:sp>
      <p:sp>
        <p:nvSpPr>
          <p:cNvPr id="22545" name="Rectangle 27"/>
          <p:cNvSpPr>
            <a:spLocks noChangeArrowheads="1"/>
          </p:cNvSpPr>
          <p:nvPr/>
        </p:nvSpPr>
        <p:spPr bwMode="auto">
          <a:xfrm>
            <a:off x="762000" y="3581400"/>
            <a:ext cx="3592513" cy="23622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zh-CN"/>
          </a:p>
        </p:txBody>
      </p:sp>
      <p:cxnSp>
        <p:nvCxnSpPr>
          <p:cNvPr id="22546" name="Straight Arrow Connector 29"/>
          <p:cNvCxnSpPr>
            <a:cxnSpLocks noChangeShapeType="1"/>
          </p:cNvCxnSpPr>
          <p:nvPr/>
        </p:nvCxnSpPr>
        <p:spPr bwMode="auto">
          <a:xfrm>
            <a:off x="196850" y="3581400"/>
            <a:ext cx="0" cy="2208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2547" name="Straight Arrow Connector 31"/>
          <p:cNvCxnSpPr>
            <a:cxnSpLocks noChangeShapeType="1"/>
          </p:cNvCxnSpPr>
          <p:nvPr/>
        </p:nvCxnSpPr>
        <p:spPr bwMode="auto">
          <a:xfrm>
            <a:off x="762000" y="2973388"/>
            <a:ext cx="3592513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22548" name="Rectangle 32"/>
          <p:cNvSpPr>
            <a:spLocks noChangeArrowheads="1"/>
          </p:cNvSpPr>
          <p:nvPr/>
        </p:nvSpPr>
        <p:spPr bwMode="auto">
          <a:xfrm>
            <a:off x="1531938" y="2819400"/>
            <a:ext cx="2009775" cy="307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400">
                <a:solidFill>
                  <a:srgbClr val="D6009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get_local_size</a:t>
            </a:r>
            <a:r>
              <a:rPr lang="en-US" altLang="zh-CN" sz="1400"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(0)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cxnSp>
        <p:nvCxnSpPr>
          <p:cNvPr id="22549" name="Straight Arrow Connector 36"/>
          <p:cNvCxnSpPr>
            <a:cxnSpLocks noChangeShapeType="1"/>
            <a:stCxn id="22539" idx="1"/>
            <a:endCxn id="22545" idx="3"/>
          </p:cNvCxnSpPr>
          <p:nvPr/>
        </p:nvCxnSpPr>
        <p:spPr bwMode="auto">
          <a:xfrm flipH="1">
            <a:off x="4354513" y="3238500"/>
            <a:ext cx="217487" cy="1524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arrow" w="med" len="med"/>
          </a:ln>
        </p:spPr>
      </p:cxnSp>
      <p:sp>
        <p:nvSpPr>
          <p:cNvPr id="22550" name="Rounded Rectangle 37"/>
          <p:cNvSpPr>
            <a:spLocks noChangeArrowheads="1"/>
          </p:cNvSpPr>
          <p:nvPr/>
        </p:nvSpPr>
        <p:spPr bwMode="auto">
          <a:xfrm>
            <a:off x="838200" y="3657600"/>
            <a:ext cx="685800" cy="7239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sz="1200">
                <a:ea typeface="宋体" panose="02010600030101010101" pitchFamily="2" charset="-122"/>
              </a:rPr>
              <a:t>Work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Item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(0, 0)</a:t>
            </a:r>
          </a:p>
        </p:txBody>
      </p:sp>
      <p:sp>
        <p:nvSpPr>
          <p:cNvPr id="22551" name="TextBox 39"/>
          <p:cNvSpPr txBox="1">
            <a:spLocks noChangeArrowheads="1"/>
          </p:cNvSpPr>
          <p:nvPr/>
        </p:nvSpPr>
        <p:spPr bwMode="auto">
          <a:xfrm>
            <a:off x="914400" y="3200400"/>
            <a:ext cx="2027238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>
                <a:ea typeface="宋体" panose="02010600030101010101" pitchFamily="2" charset="-122"/>
              </a:rPr>
              <a:t>Work Group (0,0)</a:t>
            </a:r>
          </a:p>
        </p:txBody>
      </p:sp>
      <p:sp>
        <p:nvSpPr>
          <p:cNvPr id="22552" name="Rounded Rectangle 40"/>
          <p:cNvSpPr>
            <a:spLocks noChangeArrowheads="1"/>
          </p:cNvSpPr>
          <p:nvPr/>
        </p:nvSpPr>
        <p:spPr bwMode="auto">
          <a:xfrm>
            <a:off x="1524000" y="3657600"/>
            <a:ext cx="685800" cy="7239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sz="1200">
                <a:ea typeface="宋体" panose="02010600030101010101" pitchFamily="2" charset="-122"/>
              </a:rPr>
              <a:t>Work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Item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(1, 0)</a:t>
            </a:r>
          </a:p>
        </p:txBody>
      </p:sp>
      <p:sp>
        <p:nvSpPr>
          <p:cNvPr id="22553" name="Rounded Rectangle 41"/>
          <p:cNvSpPr>
            <a:spLocks noChangeArrowheads="1"/>
          </p:cNvSpPr>
          <p:nvPr/>
        </p:nvSpPr>
        <p:spPr bwMode="auto">
          <a:xfrm>
            <a:off x="2209800" y="3657600"/>
            <a:ext cx="685800" cy="7239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sz="1200">
                <a:ea typeface="宋体" panose="02010600030101010101" pitchFamily="2" charset="-122"/>
              </a:rPr>
              <a:t>Work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Item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(2, 0)</a:t>
            </a:r>
          </a:p>
        </p:txBody>
      </p:sp>
      <p:sp>
        <p:nvSpPr>
          <p:cNvPr id="22554" name="Rounded Rectangle 42"/>
          <p:cNvSpPr>
            <a:spLocks noChangeArrowheads="1"/>
          </p:cNvSpPr>
          <p:nvPr/>
        </p:nvSpPr>
        <p:spPr bwMode="auto">
          <a:xfrm>
            <a:off x="2895600" y="3657600"/>
            <a:ext cx="685800" cy="7239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sz="1200">
                <a:ea typeface="宋体" panose="02010600030101010101" pitchFamily="2" charset="-122"/>
              </a:rPr>
              <a:t>Work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Item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(3, 0)</a:t>
            </a:r>
          </a:p>
        </p:txBody>
      </p:sp>
      <p:sp>
        <p:nvSpPr>
          <p:cNvPr id="22555" name="Rounded Rectangle 43"/>
          <p:cNvSpPr>
            <a:spLocks noChangeArrowheads="1"/>
          </p:cNvSpPr>
          <p:nvPr/>
        </p:nvSpPr>
        <p:spPr bwMode="auto">
          <a:xfrm>
            <a:off x="3581400" y="3657600"/>
            <a:ext cx="685800" cy="7239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sz="1200">
                <a:ea typeface="宋体" panose="02010600030101010101" pitchFamily="2" charset="-122"/>
              </a:rPr>
              <a:t>Work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Item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(4, 0)</a:t>
            </a:r>
          </a:p>
        </p:txBody>
      </p:sp>
      <p:sp>
        <p:nvSpPr>
          <p:cNvPr id="22556" name="Rounded Rectangle 47"/>
          <p:cNvSpPr>
            <a:spLocks noChangeArrowheads="1"/>
          </p:cNvSpPr>
          <p:nvPr/>
        </p:nvSpPr>
        <p:spPr bwMode="auto">
          <a:xfrm>
            <a:off x="838200" y="4381500"/>
            <a:ext cx="685800" cy="7239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sz="1200">
                <a:ea typeface="宋体" panose="02010600030101010101" pitchFamily="2" charset="-122"/>
              </a:rPr>
              <a:t>Work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Item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(0, 1)</a:t>
            </a:r>
          </a:p>
        </p:txBody>
      </p:sp>
      <p:sp>
        <p:nvSpPr>
          <p:cNvPr id="22557" name="Rounded Rectangle 48"/>
          <p:cNvSpPr>
            <a:spLocks noChangeArrowheads="1"/>
          </p:cNvSpPr>
          <p:nvPr/>
        </p:nvSpPr>
        <p:spPr bwMode="auto">
          <a:xfrm>
            <a:off x="1524000" y="4381500"/>
            <a:ext cx="685800" cy="7239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sz="1200">
                <a:ea typeface="宋体" panose="02010600030101010101" pitchFamily="2" charset="-122"/>
              </a:rPr>
              <a:t>Work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Item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(1, 1)</a:t>
            </a:r>
          </a:p>
        </p:txBody>
      </p:sp>
      <p:sp>
        <p:nvSpPr>
          <p:cNvPr id="22558" name="Rounded Rectangle 49"/>
          <p:cNvSpPr>
            <a:spLocks noChangeArrowheads="1"/>
          </p:cNvSpPr>
          <p:nvPr/>
        </p:nvSpPr>
        <p:spPr bwMode="auto">
          <a:xfrm>
            <a:off x="2209800" y="4381500"/>
            <a:ext cx="685800" cy="7239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sz="1200">
                <a:ea typeface="宋体" panose="02010600030101010101" pitchFamily="2" charset="-122"/>
              </a:rPr>
              <a:t>Work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Item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(2, 1)</a:t>
            </a:r>
          </a:p>
        </p:txBody>
      </p:sp>
      <p:sp>
        <p:nvSpPr>
          <p:cNvPr id="22559" name="Rounded Rectangle 50"/>
          <p:cNvSpPr>
            <a:spLocks noChangeArrowheads="1"/>
          </p:cNvSpPr>
          <p:nvPr/>
        </p:nvSpPr>
        <p:spPr bwMode="auto">
          <a:xfrm>
            <a:off x="2895600" y="4381500"/>
            <a:ext cx="685800" cy="7239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sz="1200">
                <a:ea typeface="宋体" panose="02010600030101010101" pitchFamily="2" charset="-122"/>
              </a:rPr>
              <a:t>Work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Item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(3, 1)</a:t>
            </a:r>
          </a:p>
        </p:txBody>
      </p:sp>
      <p:sp>
        <p:nvSpPr>
          <p:cNvPr id="22560" name="Rounded Rectangle 51"/>
          <p:cNvSpPr>
            <a:spLocks noChangeArrowheads="1"/>
          </p:cNvSpPr>
          <p:nvPr/>
        </p:nvSpPr>
        <p:spPr bwMode="auto">
          <a:xfrm>
            <a:off x="3581400" y="4381500"/>
            <a:ext cx="685800" cy="7239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sz="1200">
                <a:ea typeface="宋体" panose="02010600030101010101" pitchFamily="2" charset="-122"/>
              </a:rPr>
              <a:t>Work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Item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(4, 1)</a:t>
            </a:r>
          </a:p>
        </p:txBody>
      </p:sp>
      <p:sp>
        <p:nvSpPr>
          <p:cNvPr id="22561" name="Rounded Rectangle 52"/>
          <p:cNvSpPr>
            <a:spLocks noChangeArrowheads="1"/>
          </p:cNvSpPr>
          <p:nvPr/>
        </p:nvSpPr>
        <p:spPr bwMode="auto">
          <a:xfrm>
            <a:off x="838200" y="5105400"/>
            <a:ext cx="685800" cy="7239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sz="1200">
                <a:ea typeface="宋体" panose="02010600030101010101" pitchFamily="2" charset="-122"/>
              </a:rPr>
              <a:t>Work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Item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(0, 2)</a:t>
            </a:r>
          </a:p>
        </p:txBody>
      </p:sp>
      <p:sp>
        <p:nvSpPr>
          <p:cNvPr id="22562" name="Rounded Rectangle 53"/>
          <p:cNvSpPr>
            <a:spLocks noChangeArrowheads="1"/>
          </p:cNvSpPr>
          <p:nvPr/>
        </p:nvSpPr>
        <p:spPr bwMode="auto">
          <a:xfrm>
            <a:off x="1524000" y="5105400"/>
            <a:ext cx="685800" cy="7239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sz="1200">
                <a:ea typeface="宋体" panose="02010600030101010101" pitchFamily="2" charset="-122"/>
              </a:rPr>
              <a:t>Work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Item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(1, 2)</a:t>
            </a:r>
          </a:p>
        </p:txBody>
      </p:sp>
      <p:sp>
        <p:nvSpPr>
          <p:cNvPr id="22563" name="Rounded Rectangle 54"/>
          <p:cNvSpPr>
            <a:spLocks noChangeArrowheads="1"/>
          </p:cNvSpPr>
          <p:nvPr/>
        </p:nvSpPr>
        <p:spPr bwMode="auto">
          <a:xfrm>
            <a:off x="2209800" y="5105400"/>
            <a:ext cx="685800" cy="7239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sz="1200">
                <a:ea typeface="宋体" panose="02010600030101010101" pitchFamily="2" charset="-122"/>
              </a:rPr>
              <a:t>Work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Item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(2, 2)</a:t>
            </a:r>
          </a:p>
        </p:txBody>
      </p:sp>
      <p:sp>
        <p:nvSpPr>
          <p:cNvPr id="22564" name="Rounded Rectangle 55"/>
          <p:cNvSpPr>
            <a:spLocks noChangeArrowheads="1"/>
          </p:cNvSpPr>
          <p:nvPr/>
        </p:nvSpPr>
        <p:spPr bwMode="auto">
          <a:xfrm>
            <a:off x="2895600" y="5105400"/>
            <a:ext cx="685800" cy="7239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sz="1200">
                <a:ea typeface="宋体" panose="02010600030101010101" pitchFamily="2" charset="-122"/>
              </a:rPr>
              <a:t>Work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Item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(3, 2)</a:t>
            </a:r>
          </a:p>
        </p:txBody>
      </p:sp>
      <p:sp>
        <p:nvSpPr>
          <p:cNvPr id="22565" name="Rounded Rectangle 56"/>
          <p:cNvSpPr>
            <a:spLocks noChangeArrowheads="1"/>
          </p:cNvSpPr>
          <p:nvPr/>
        </p:nvSpPr>
        <p:spPr bwMode="auto">
          <a:xfrm>
            <a:off x="3581400" y="5105400"/>
            <a:ext cx="685800" cy="7239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sz="1200">
                <a:ea typeface="宋体" panose="02010600030101010101" pitchFamily="2" charset="-122"/>
              </a:rPr>
              <a:t>Work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Item</a:t>
            </a:r>
          </a:p>
          <a:p>
            <a:pPr algn="ctr"/>
            <a:r>
              <a:rPr lang="en-US" altLang="zh-CN" sz="1200">
                <a:ea typeface="宋体" panose="02010600030101010101" pitchFamily="2" charset="-122"/>
              </a:rPr>
              <a:t>(4, 2)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813" y="220663"/>
            <a:ext cx="8589962" cy="641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555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/>
            <a:r>
              <a:rPr lang="en-US" altLang="zh-CN" sz="1200">
                <a:ea typeface="宋体" panose="02010600030101010101" pitchFamily="2" charset="-122"/>
              </a:rPr>
              <a:t>Image from http://developer.amd.com/zones/OpenCLZone/courses/pages/Introductory-OpenCL-SAAHPC10.aspx 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OpenCL and CUDA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2071678"/>
            <a:ext cx="5867400" cy="391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Text Box 5"/>
          <p:cNvSpPr txBox="1">
            <a:spLocks noChangeArrowheads="1"/>
          </p:cNvSpPr>
          <p:nvPr/>
        </p:nvSpPr>
        <p:spPr bwMode="auto">
          <a:xfrm>
            <a:off x="0" y="6215082"/>
            <a:ext cx="9144000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/>
            <a:r>
              <a:rPr lang="en-US" altLang="zh-CN" sz="1200" dirty="0">
                <a:ea typeface="宋体" panose="02010600030101010101" pitchFamily="2" charset="-122"/>
              </a:rPr>
              <a:t>Image from http://s08.idav.ucdavis.edu/luebke-nvidia-gpu-architecture.pdf </a:t>
            </a:r>
          </a:p>
        </p:txBody>
      </p:sp>
      <p:sp>
        <p:nvSpPr>
          <p:cNvPr id="24581" name="Content Placeholder 2"/>
          <p:cNvSpPr>
            <a:spLocks noGrp="1"/>
          </p:cNvSpPr>
          <p:nvPr>
            <p:ph idx="1"/>
          </p:nvPr>
        </p:nvSpPr>
        <p:spPr>
          <a:xfrm>
            <a:off x="357158" y="1285860"/>
            <a:ext cx="5943600" cy="533400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>
                <a:ea typeface="宋体" panose="02010600030101010101" pitchFamily="2" charset="-122"/>
              </a:rPr>
              <a:t>Mapping to NVIDIA hardware: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OpenCL and CUDA</a:t>
            </a:r>
          </a:p>
        </p:txBody>
      </p:sp>
      <p:graphicFrame>
        <p:nvGraphicFramePr>
          <p:cNvPr id="4" name="Content Placeholder 3"/>
          <p:cNvGraphicFramePr/>
          <p:nvPr/>
        </p:nvGraphicFramePr>
        <p:xfrm>
          <a:off x="1071538" y="1357298"/>
          <a:ext cx="685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/>
                <a:gridCol w="3429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OpenCL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Global</a:t>
                      </a:r>
                      <a:r>
                        <a:rPr lang="en-US" baseline="0" dirty="0" smtClean="0"/>
                        <a:t> 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Global memory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Constant</a:t>
                      </a:r>
                      <a:r>
                        <a:rPr lang="en-US" baseline="0" dirty="0" smtClean="0"/>
                        <a:t> 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Constant memory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Shared 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memory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Local 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Private</a:t>
                      </a:r>
                      <a:r>
                        <a:rPr lang="en-US" baseline="0" dirty="0" smtClean="0"/>
                        <a:t> memory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67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286124"/>
            <a:ext cx="3178175" cy="308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7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3429000"/>
            <a:ext cx="2819400" cy="291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OpenCL and CUDA</a:t>
            </a:r>
          </a:p>
        </p:txBody>
      </p:sp>
      <p:graphicFrame>
        <p:nvGraphicFramePr>
          <p:cNvPr id="8" name="Content Placeholder 3"/>
          <p:cNvGraphicFramePr/>
          <p:nvPr/>
        </p:nvGraphicFramePr>
        <p:xfrm>
          <a:off x="1143000" y="1828800"/>
          <a:ext cx="685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/>
                <a:gridCol w="3429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OpenCL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D6009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__syncthreads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D60093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__barrier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686" name="Content Placeholder 6"/>
          <p:cNvSpPr>
            <a:spLocks noGrp="1"/>
          </p:cNvSpPr>
          <p:nvPr>
            <p:ph idx="1"/>
          </p:nvPr>
        </p:nvSpPr>
        <p:spPr>
          <a:xfrm>
            <a:off x="457200" y="2895600"/>
            <a:ext cx="8229600" cy="29718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>
                <a:ea typeface="宋体" panose="02010600030101010101" pitchFamily="2" charset="-122"/>
              </a:rPr>
              <a:t>Both also have </a:t>
            </a:r>
            <a:r>
              <a:rPr lang="en-US" altLang="zh-CN" i="1" dirty="0" smtClean="0">
                <a:solidFill>
                  <a:srgbClr val="FF0000"/>
                </a:solidFill>
                <a:ea typeface="宋体" panose="02010600030101010101" pitchFamily="2" charset="-122"/>
              </a:rPr>
              <a:t>Fences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In CL</a:t>
            </a:r>
          </a:p>
          <a:p>
            <a:pPr lvl="2"/>
            <a:r>
              <a:rPr lang="en-US" altLang="zh-CN" sz="1800" dirty="0" smtClean="0">
                <a:solidFill>
                  <a:schemeClr val="tx1"/>
                </a:solidFill>
              </a:rPr>
              <a:t>void </a:t>
            </a:r>
            <a:r>
              <a:rPr lang="en-US" altLang="zh-CN" sz="1800" dirty="0" err="1" smtClean="0">
                <a:solidFill>
                  <a:srgbClr val="0000FF"/>
                </a:solidFill>
              </a:rPr>
              <a:t>mem_fence</a:t>
            </a:r>
            <a:r>
              <a:rPr lang="en-US" altLang="zh-CN" sz="1800" dirty="0" smtClean="0">
                <a:solidFill>
                  <a:srgbClr val="0000FF"/>
                </a:solidFill>
              </a:rPr>
              <a:t> (</a:t>
            </a:r>
            <a:r>
              <a:rPr lang="en-US" altLang="zh-CN" sz="1800" dirty="0" err="1" smtClean="0">
                <a:solidFill>
                  <a:srgbClr val="0000FF"/>
                </a:solidFill>
              </a:rPr>
              <a:t>cl_mem_fence_flags</a:t>
            </a:r>
            <a:r>
              <a:rPr lang="en-US" altLang="zh-CN" sz="1800" dirty="0" smtClean="0">
                <a:solidFill>
                  <a:srgbClr val="0000FF"/>
                </a:solidFill>
              </a:rPr>
              <a:t> flags)</a:t>
            </a:r>
            <a:r>
              <a:rPr lang="zh-CN" altLang="en-US" sz="1800" dirty="0" smtClean="0">
                <a:solidFill>
                  <a:schemeClr val="tx1"/>
                </a:solidFill>
              </a:rPr>
              <a:t>用来同步在此之前</a:t>
            </a:r>
            <a:r>
              <a:rPr lang="en-US" altLang="zh-CN" sz="1800" dirty="0" smtClean="0">
                <a:solidFill>
                  <a:schemeClr val="tx1"/>
                </a:solidFill>
              </a:rPr>
              <a:t>flags</a:t>
            </a:r>
            <a:r>
              <a:rPr lang="zh-CN" altLang="en-US" sz="1800" dirty="0" smtClean="0">
                <a:solidFill>
                  <a:schemeClr val="tx1"/>
                </a:solidFill>
              </a:rPr>
              <a:t>类型</a:t>
            </a:r>
            <a:r>
              <a:rPr lang="en-US" altLang="zh-CN" sz="1800" dirty="0" smtClean="0">
                <a:solidFill>
                  <a:schemeClr val="tx1"/>
                </a:solidFill>
              </a:rPr>
              <a:t>buffer</a:t>
            </a:r>
            <a:r>
              <a:rPr lang="zh-CN" altLang="en-US" sz="1800" dirty="0" smtClean="0">
                <a:solidFill>
                  <a:schemeClr val="tx1"/>
                </a:solidFill>
              </a:rPr>
              <a:t>的读写操作。</a:t>
            </a:r>
          </a:p>
          <a:p>
            <a:pPr lvl="2"/>
            <a:r>
              <a:rPr lang="en-US" altLang="zh-CN" sz="1800" dirty="0" smtClean="0"/>
              <a:t>void</a:t>
            </a:r>
            <a:r>
              <a:rPr lang="en-US" altLang="zh-CN" sz="1800" dirty="0" smtClean="0">
                <a:solidFill>
                  <a:srgbClr val="0000FF"/>
                </a:solidFill>
              </a:rPr>
              <a:t> </a:t>
            </a:r>
            <a:r>
              <a:rPr lang="en-US" altLang="zh-CN" sz="1800" dirty="0" err="1" smtClean="0">
                <a:solidFill>
                  <a:srgbClr val="0000FF"/>
                </a:solidFill>
              </a:rPr>
              <a:t>read_mem_fence</a:t>
            </a:r>
            <a:r>
              <a:rPr lang="en-US" altLang="zh-CN" sz="1800" dirty="0" smtClean="0">
                <a:solidFill>
                  <a:srgbClr val="0000FF"/>
                </a:solidFill>
              </a:rPr>
              <a:t> (</a:t>
            </a:r>
            <a:r>
              <a:rPr lang="en-US" altLang="zh-CN" sz="1800" dirty="0" err="1" smtClean="0">
                <a:solidFill>
                  <a:srgbClr val="0000FF"/>
                </a:solidFill>
              </a:rPr>
              <a:t>cl_mem_fence_flags</a:t>
            </a:r>
            <a:r>
              <a:rPr lang="en-US" altLang="zh-CN" sz="1800" dirty="0" smtClean="0">
                <a:solidFill>
                  <a:srgbClr val="0000FF"/>
                </a:solidFill>
              </a:rPr>
              <a:t> flags)</a:t>
            </a:r>
            <a:r>
              <a:rPr lang="zh-CN" altLang="en-US" sz="1800" dirty="0" smtClean="0">
                <a:solidFill>
                  <a:schemeClr val="tx1"/>
                </a:solidFill>
              </a:rPr>
              <a:t>用来同步在此之前</a:t>
            </a:r>
            <a:r>
              <a:rPr lang="en-US" altLang="zh-CN" sz="1800" dirty="0" smtClean="0">
                <a:solidFill>
                  <a:schemeClr val="tx1"/>
                </a:solidFill>
              </a:rPr>
              <a:t>flags</a:t>
            </a:r>
            <a:r>
              <a:rPr lang="zh-CN" altLang="en-US" sz="1800" dirty="0" smtClean="0">
                <a:solidFill>
                  <a:schemeClr val="tx1"/>
                </a:solidFill>
              </a:rPr>
              <a:t>类型</a:t>
            </a:r>
            <a:r>
              <a:rPr lang="en-US" altLang="zh-CN" sz="1800" dirty="0" smtClean="0">
                <a:solidFill>
                  <a:schemeClr val="tx1"/>
                </a:solidFill>
              </a:rPr>
              <a:t>buffer</a:t>
            </a:r>
            <a:r>
              <a:rPr lang="zh-CN" altLang="en-US" sz="1800" dirty="0" smtClean="0">
                <a:solidFill>
                  <a:schemeClr val="tx1"/>
                </a:solidFill>
              </a:rPr>
              <a:t>的读操作。</a:t>
            </a:r>
          </a:p>
          <a:p>
            <a:pPr lvl="2"/>
            <a:r>
              <a:rPr lang="en-US" altLang="zh-CN" sz="1800" dirty="0" smtClean="0"/>
              <a:t>void </a:t>
            </a:r>
            <a:r>
              <a:rPr lang="en-US" altLang="zh-CN" sz="1800" dirty="0" err="1" smtClean="0">
                <a:solidFill>
                  <a:srgbClr val="0000FF"/>
                </a:solidFill>
              </a:rPr>
              <a:t>write_mem_fence</a:t>
            </a:r>
            <a:r>
              <a:rPr lang="en-US" altLang="zh-CN" sz="1800" dirty="0" smtClean="0">
                <a:solidFill>
                  <a:srgbClr val="0000FF"/>
                </a:solidFill>
              </a:rPr>
              <a:t> (</a:t>
            </a:r>
            <a:r>
              <a:rPr lang="en-US" altLang="zh-CN" sz="1800" dirty="0" err="1" smtClean="0">
                <a:solidFill>
                  <a:srgbClr val="0000FF"/>
                </a:solidFill>
              </a:rPr>
              <a:t>cl_mem_fence_ags</a:t>
            </a:r>
            <a:r>
              <a:rPr lang="en-US" altLang="zh-CN" sz="1800" dirty="0" smtClean="0">
                <a:solidFill>
                  <a:srgbClr val="0000FF"/>
                </a:solidFill>
              </a:rPr>
              <a:t> </a:t>
            </a:r>
            <a:r>
              <a:rPr lang="en-US" altLang="zh-CN" sz="1800" dirty="0" err="1" smtClean="0">
                <a:solidFill>
                  <a:srgbClr val="0000FF"/>
                </a:solidFill>
              </a:rPr>
              <a:t>ags</a:t>
            </a:r>
            <a:r>
              <a:rPr lang="en-US" altLang="zh-CN" sz="1800" dirty="0" smtClean="0">
                <a:solidFill>
                  <a:srgbClr val="0000FF"/>
                </a:solidFill>
              </a:rPr>
              <a:t>)</a:t>
            </a:r>
            <a:r>
              <a:rPr lang="zh-CN" altLang="en-US" sz="1800" dirty="0" smtClean="0"/>
              <a:t>用来同步在此之前</a:t>
            </a:r>
            <a:r>
              <a:rPr lang="en-US" altLang="zh-CN" sz="1800" dirty="0" err="1" smtClean="0"/>
              <a:t>ags</a:t>
            </a:r>
            <a:r>
              <a:rPr lang="zh-CN" altLang="en-US" sz="1800" dirty="0" smtClean="0"/>
              <a:t>类型</a:t>
            </a:r>
            <a:r>
              <a:rPr lang="en-US" altLang="zh-CN" sz="1800" dirty="0" smtClean="0"/>
              <a:t>buffer</a:t>
            </a:r>
            <a:r>
              <a:rPr lang="zh-CN" altLang="en-US" sz="1800" dirty="0" smtClean="0"/>
              <a:t>的写操作。</a:t>
            </a:r>
            <a:r>
              <a:rPr lang="en-US" altLang="zh-CN" dirty="0" smtClean="0">
                <a:ea typeface="宋体" panose="02010600030101010101" pitchFamily="2" charset="-122"/>
              </a:rPr>
              <a:t/>
            </a:r>
            <a:br>
              <a:rPr lang="en-US" altLang="zh-CN" dirty="0" smtClean="0">
                <a:ea typeface="宋体" panose="02010600030101010101" pitchFamily="2" charset="-122"/>
              </a:rPr>
            </a:b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/>
            <a:r>
              <a:rPr lang="en-US" altLang="zh-CN" sz="1200">
                <a:ea typeface="宋体" panose="02010600030101010101" pitchFamily="2" charset="-122"/>
              </a:rPr>
              <a:t>Image from:  http://www.khronos.org/developers/library/overview/opencl_overview.pdf </a:t>
            </a: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914400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 smtClean="0"/>
              <a:t>GeForce</a:t>
            </a:r>
            <a:r>
              <a:rPr lang="en-US" altLang="zh-CN" dirty="0" smtClean="0"/>
              <a:t> 8800</a:t>
            </a:r>
            <a:r>
              <a:rPr lang="zh-CN" altLang="en-US" dirty="0" smtClean="0"/>
              <a:t>的主要技术参数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half" idx="1"/>
          </p:nvPr>
        </p:nvGraphicFramePr>
        <p:xfrm>
          <a:off x="301625" y="1600200"/>
          <a:ext cx="3127375" cy="4762504"/>
        </p:xfrm>
        <a:graphic>
          <a:graphicData uri="http://schemas.openxmlformats.org/drawingml/2006/table">
            <a:tbl>
              <a:tblPr/>
              <a:tblGrid>
                <a:gridCol w="2079625"/>
                <a:gridCol w="1047750"/>
              </a:tblGrid>
              <a:tr h="5953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晶体管数目（百万）</a:t>
                      </a:r>
                      <a:endParaRPr kumimoji="0" 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6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681</a:t>
                      </a:r>
                      <a:endParaRPr kumimoji="0" lang="zh-CN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6EA"/>
                    </a:solidFill>
                  </a:tcPr>
                </a:tc>
              </a:tr>
              <a:tr h="5953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工艺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90nm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D3"/>
                    </a:solidFill>
                  </a:tcPr>
                </a:tc>
              </a:tr>
              <a:tr h="5953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芯片面积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(mm</a:t>
                      </a:r>
                      <a:r>
                        <a:rPr kumimoji="0" lang="en-US" altLang="zh-CN" sz="16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6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470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6EA"/>
                    </a:solidFill>
                  </a:tcPr>
                </a:tc>
              </a:tr>
              <a:tr h="5953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工作主频（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GHZ</a:t>
                      </a: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1.5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D3"/>
                    </a:solidFill>
                  </a:tcPr>
                </a:tc>
              </a:tr>
              <a:tr h="5953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峰值速度（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Gflops</a:t>
                      </a: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6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576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6EA"/>
                    </a:solidFill>
                  </a:tcPr>
                </a:tc>
              </a:tr>
              <a:tr h="5953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处理器数目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128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D3"/>
                    </a:solidFill>
                  </a:tcPr>
                </a:tc>
              </a:tr>
              <a:tr h="5953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片上存储器容量（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KB</a:t>
                      </a: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6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488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6EA"/>
                    </a:solidFill>
                  </a:tcPr>
                </a:tc>
              </a:tr>
              <a:tr h="5953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功耗（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</a:t>
                      </a: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）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28600" algn="l"/>
                        </a:tabLst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150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D3"/>
                    </a:solidFill>
                  </a:tcPr>
                </a:tc>
              </a:tr>
            </a:tbl>
          </a:graphicData>
        </a:graphic>
      </p:graphicFrame>
      <p:sp>
        <p:nvSpPr>
          <p:cNvPr id="12320" name="内容占位符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2400" dirty="0" smtClean="0"/>
              <a:t>世界上第一块支持</a:t>
            </a:r>
            <a:r>
              <a:rPr lang="en-US" sz="2400" dirty="0" smtClean="0"/>
              <a:t>DirectX 10 (</a:t>
            </a:r>
            <a:r>
              <a:rPr lang="zh-CN" altLang="en-US" sz="1200" dirty="0" smtClean="0"/>
              <a:t>增加了几何渲染单元</a:t>
            </a:r>
            <a:r>
              <a:rPr lang="en-US" sz="2400" dirty="0" smtClean="0"/>
              <a:t>)</a:t>
            </a:r>
            <a:r>
              <a:rPr lang="zh-CN" altLang="en-US" sz="2400" dirty="0" smtClean="0"/>
              <a:t>的</a:t>
            </a:r>
            <a:r>
              <a:rPr lang="en-US" sz="2400" dirty="0" smtClean="0"/>
              <a:t>PC</a:t>
            </a:r>
            <a:r>
              <a:rPr lang="zh-CN" altLang="en-US" sz="2400" dirty="0" smtClean="0"/>
              <a:t>桌面显卡</a:t>
            </a:r>
            <a:endParaRPr lang="en-US" altLang="zh-CN" sz="2400" dirty="0" smtClean="0"/>
          </a:p>
          <a:p>
            <a:pPr eaLnBrk="1" hangingPunct="1"/>
            <a:r>
              <a:rPr lang="en-AU" altLang="zh-CN" sz="2400" dirty="0" smtClean="0"/>
              <a:t>16</a:t>
            </a:r>
            <a:r>
              <a:rPr lang="zh-TW" sz="2400" dirty="0" smtClean="0"/>
              <a:t>个流多</a:t>
            </a:r>
            <a:r>
              <a:rPr lang="zh-CN" altLang="en-US" sz="2400" dirty="0" smtClean="0"/>
              <a:t>处</a:t>
            </a:r>
            <a:r>
              <a:rPr lang="zh-TW" sz="2400" dirty="0" smtClean="0"/>
              <a:t>理器</a:t>
            </a:r>
            <a:r>
              <a:rPr lang="en-US" altLang="zh-TW" sz="2400" dirty="0" smtClean="0"/>
              <a:t>(</a:t>
            </a:r>
            <a:r>
              <a:rPr lang="en-AU" altLang="zh-CN" sz="2400" dirty="0" smtClean="0"/>
              <a:t>SM</a:t>
            </a:r>
            <a:r>
              <a:rPr lang="en-US" altLang="zh-CN" sz="2400" dirty="0" smtClean="0"/>
              <a:t>)</a:t>
            </a:r>
          </a:p>
          <a:p>
            <a:pPr eaLnBrk="1" hangingPunct="1"/>
            <a:r>
              <a:rPr lang="zh-CN" sz="2400" dirty="0" smtClean="0"/>
              <a:t>每</a:t>
            </a:r>
            <a:r>
              <a:rPr lang="zh-TW" sz="2400" dirty="0" smtClean="0"/>
              <a:t>个</a:t>
            </a:r>
            <a:r>
              <a:rPr lang="en-US" altLang="zh-TW" sz="2400" dirty="0" smtClean="0"/>
              <a:t>SM</a:t>
            </a:r>
            <a:r>
              <a:rPr lang="zh-CN" sz="2400" dirty="0" smtClean="0"/>
              <a:t>中包</a:t>
            </a:r>
            <a:r>
              <a:rPr lang="zh-CN" altLang="en-US" sz="2400" dirty="0" smtClean="0"/>
              <a:t>含</a:t>
            </a:r>
            <a:r>
              <a:rPr lang="zh-CN" sz="2400" dirty="0" smtClean="0"/>
              <a:t>了</a:t>
            </a:r>
            <a:r>
              <a:rPr lang="en-AU" altLang="zh-CN" sz="2400" dirty="0" smtClean="0"/>
              <a:t>8</a:t>
            </a:r>
            <a:r>
              <a:rPr lang="zh-CN" altLang="en-US" sz="2400" dirty="0" smtClean="0"/>
              <a:t>个</a:t>
            </a:r>
            <a:r>
              <a:rPr lang="zh-CN" sz="2400" dirty="0" smtClean="0"/>
              <a:t>流处理器</a:t>
            </a:r>
            <a:r>
              <a:rPr lang="en-AU" altLang="zh-CN" sz="2400" dirty="0" smtClean="0"/>
              <a:t>SP</a:t>
            </a:r>
          </a:p>
          <a:p>
            <a:pPr eaLnBrk="1" hangingPunct="1"/>
            <a:r>
              <a:rPr lang="zh-CN" altLang="en-US" sz="2400" dirty="0" smtClean="0"/>
              <a:t>每个</a:t>
            </a:r>
            <a:r>
              <a:rPr lang="en-US" altLang="zh-CN" sz="2400" dirty="0" smtClean="0"/>
              <a:t>SP</a:t>
            </a:r>
            <a:r>
              <a:rPr lang="zh-CN" altLang="en-US" sz="2400" dirty="0" smtClean="0"/>
              <a:t>包含一个乘加单元</a:t>
            </a:r>
            <a:endParaRPr lang="en-US" altLang="zh-CN" sz="2400" dirty="0" smtClean="0"/>
          </a:p>
          <a:p>
            <a:pPr eaLnBrk="1" hangingPunct="1"/>
            <a:r>
              <a:rPr lang="zh-CN" altLang="en-US" sz="2400" dirty="0" smtClean="0"/>
              <a:t>每个</a:t>
            </a:r>
            <a:r>
              <a:rPr lang="en-US" altLang="zh-CN" sz="2400" dirty="0" smtClean="0"/>
              <a:t>SM</a:t>
            </a:r>
            <a:r>
              <a:rPr lang="zh-CN" altLang="en-US" sz="2400" dirty="0" smtClean="0"/>
              <a:t>管理了</a:t>
            </a:r>
            <a:r>
              <a:rPr lang="en-US" altLang="zh-CN" sz="2400" dirty="0" smtClean="0"/>
              <a:t>24</a:t>
            </a:r>
            <a:r>
              <a:rPr lang="zh-CN" altLang="en-US" sz="2400" dirty="0" smtClean="0"/>
              <a:t>个线程簇</a:t>
            </a:r>
            <a:r>
              <a:rPr lang="en-US" altLang="zh-CN" sz="2400" dirty="0" smtClean="0"/>
              <a:t>(warp)</a:t>
            </a:r>
            <a:r>
              <a:rPr lang="zh-CN" altLang="en-US" sz="2400" dirty="0" smtClean="0"/>
              <a:t>，共有</a:t>
            </a:r>
            <a:r>
              <a:rPr lang="en-US" altLang="zh-CN" sz="2400" dirty="0" smtClean="0"/>
              <a:t>768</a:t>
            </a:r>
            <a:r>
              <a:rPr lang="zh-CN" altLang="en-US" sz="2400" dirty="0" smtClean="0"/>
              <a:t>个线程</a:t>
            </a:r>
            <a:endParaRPr lang="en-US" altLang="zh-CN" sz="2400" dirty="0" smtClean="0"/>
          </a:p>
          <a:p>
            <a:pPr eaLnBrk="1" hangingPunct="1"/>
            <a:r>
              <a:rPr lang="zh-CN" altLang="en-US" sz="2400" dirty="0" smtClean="0"/>
              <a:t>采用单线程多数据</a:t>
            </a:r>
            <a:r>
              <a:rPr lang="en-US" altLang="zh-CN" sz="2400" dirty="0" smtClean="0"/>
              <a:t>(Single-thread, Multiple-data)</a:t>
            </a:r>
            <a:r>
              <a:rPr lang="zh-CN" altLang="en-US" sz="2400" dirty="0" smtClean="0"/>
              <a:t>技术</a:t>
            </a:r>
            <a:endParaRPr lang="en-US" altLang="zh-CN" sz="2400" dirty="0" smtClean="0"/>
          </a:p>
          <a:p>
            <a:pPr eaLnBrk="1" hangingPunct="1"/>
            <a:r>
              <a:rPr lang="zh-CN" altLang="en-US" sz="2400" dirty="0" smtClean="0"/>
              <a:t>每个周期在</a:t>
            </a:r>
            <a:r>
              <a:rPr lang="en-US" altLang="zh-CN" sz="2400" dirty="0" smtClean="0"/>
              <a:t>8</a:t>
            </a:r>
            <a:r>
              <a:rPr lang="zh-CN" altLang="en-US" sz="2400" dirty="0" smtClean="0"/>
              <a:t>个</a:t>
            </a:r>
            <a:r>
              <a:rPr lang="en-US" altLang="zh-CN" sz="2400" dirty="0" smtClean="0"/>
              <a:t>SP</a:t>
            </a:r>
            <a:r>
              <a:rPr lang="zh-CN" altLang="en-US" sz="2400" dirty="0" smtClean="0"/>
              <a:t>上并行执行一个线程簇</a:t>
            </a:r>
            <a:endParaRPr lang="en-US" altLang="zh-CN" sz="2400" dirty="0" smtClean="0"/>
          </a:p>
          <a:p>
            <a:pPr eaLnBrk="1" hangingPunct="1"/>
            <a:endParaRPr lang="zh-CN" altLang="en-US" sz="2400" dirty="0" smtClean="0"/>
          </a:p>
        </p:txBody>
      </p:sp>
      <p:pic>
        <p:nvPicPr>
          <p:cNvPr id="1232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8" y="1643063"/>
            <a:ext cx="1143000" cy="452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OpenCL and CUDA</a:t>
            </a:r>
          </a:p>
        </p:txBody>
      </p:sp>
      <p:sp>
        <p:nvSpPr>
          <p:cNvPr id="7" name="Content Placeholder 3"/>
          <p:cNvSpPr txBox="1"/>
          <p:nvPr/>
        </p:nvSpPr>
        <p:spPr bwMode="auto">
          <a:xfrm>
            <a:off x="428596" y="2285992"/>
            <a:ext cx="8229600" cy="2971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en-US" sz="2800" kern="0" dirty="0">
                <a:solidFill>
                  <a:srgbClr val="D6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__global__ </a:t>
            </a:r>
            <a:r>
              <a:rPr lang="en-US" sz="28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800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vecAdd</a:t>
            </a:r>
            <a:r>
              <a:rPr lang="en-US" sz="28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sz="28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*a,</a:t>
            </a:r>
            <a:r>
              <a:rPr lang="en-US" sz="28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float </a:t>
            </a:r>
            <a:r>
              <a:rPr lang="en-US" sz="28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*b, </a:t>
            </a:r>
            <a:r>
              <a:rPr lang="en-US" sz="28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sz="28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*c)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en-US" sz="28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en-US" sz="28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</a:t>
            </a:r>
            <a:r>
              <a:rPr lang="en-US" sz="28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en-US" sz="2800" kern="0" dirty="0">
                <a:solidFill>
                  <a:srgbClr val="D6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threadIdx</a:t>
            </a:r>
            <a:r>
              <a:rPr lang="en-US" sz="28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.x;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en-US" sz="28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8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c[i] = a[i] + b[i];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en-US" sz="28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0724" name="Content Placeholder 2"/>
          <p:cNvSpPr>
            <a:spLocks noGrp="1"/>
          </p:cNvSpPr>
          <p:nvPr>
            <p:ph idx="1"/>
          </p:nvPr>
        </p:nvSpPr>
        <p:spPr>
          <a:xfrm>
            <a:off x="428596" y="1428736"/>
            <a:ext cx="7696200" cy="685800"/>
          </a:xfrm>
        </p:spPr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Kernel functions.  Recall CUDA: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OpenCL and CUDA</a:t>
            </a:r>
          </a:p>
        </p:txBody>
      </p:sp>
      <p:sp>
        <p:nvSpPr>
          <p:cNvPr id="7" name="Content Placeholder 3"/>
          <p:cNvSpPr txBox="1"/>
          <p:nvPr/>
        </p:nvSpPr>
        <p:spPr bwMode="auto">
          <a:xfrm>
            <a:off x="357158" y="1857364"/>
            <a:ext cx="8229600" cy="381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en-US" sz="2800" kern="0" dirty="0">
                <a:solidFill>
                  <a:srgbClr val="D6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__kernel </a:t>
            </a:r>
            <a:r>
              <a:rPr lang="en-US" sz="28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8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vecAdd(</a:t>
            </a:r>
            <a:r>
              <a:rPr lang="en-US" sz="2800" kern="0" dirty="0">
                <a:solidFill>
                  <a:srgbClr val="D6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 </a:t>
            </a:r>
            <a:r>
              <a:rPr lang="en-US" sz="28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8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sz="28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*a,</a:t>
            </a:r>
            <a:r>
              <a:rPr lang="en-US" sz="28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kern="0" dirty="0">
                <a:solidFill>
                  <a:srgbClr val="D6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 </a:t>
            </a:r>
            <a:r>
              <a:rPr lang="en-US" sz="28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float </a:t>
            </a:r>
            <a:r>
              <a:rPr lang="en-US" sz="28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*b, </a:t>
            </a:r>
            <a:r>
              <a:rPr lang="en-US" sz="2800" kern="0" dirty="0">
                <a:solidFill>
                  <a:srgbClr val="D6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 </a:t>
            </a:r>
            <a:r>
              <a:rPr lang="en-US" sz="28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sz="28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*c)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en-US" sz="28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en-US" sz="28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</a:t>
            </a:r>
            <a:r>
              <a:rPr lang="en-US" sz="28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en-US" sz="2800" kern="0" dirty="0">
                <a:solidFill>
                  <a:srgbClr val="D6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get_global_id</a:t>
            </a:r>
            <a:r>
              <a:rPr lang="en-US" sz="28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en-US" sz="28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8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c[i] = a[i] + b[i];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en-US" sz="28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1748" name="Content Placeholder 2"/>
          <p:cNvSpPr>
            <a:spLocks noGrp="1"/>
          </p:cNvSpPr>
          <p:nvPr>
            <p:ph idx="1"/>
          </p:nvPr>
        </p:nvSpPr>
        <p:spPr>
          <a:xfrm>
            <a:off x="214282" y="1142984"/>
            <a:ext cx="7696200" cy="685800"/>
          </a:xfrm>
        </p:spPr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In </a:t>
            </a:r>
            <a:r>
              <a:rPr lang="en-US" altLang="zh-CN" dirty="0" err="1" smtClean="0">
                <a:ea typeface="宋体" panose="02010600030101010101" pitchFamily="2" charset="-122"/>
              </a:rPr>
              <a:t>OpenCL</a:t>
            </a:r>
            <a:r>
              <a:rPr lang="en-US" altLang="zh-CN" dirty="0" smtClean="0">
                <a:ea typeface="宋体" panose="02010600030101010101" pitchFamily="2" charset="-122"/>
              </a:rPr>
              <a:t>: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/>
            <a:r>
              <a:rPr lang="en-US" altLang="zh-CN" sz="1200">
                <a:ea typeface="宋体" panose="02010600030101010101" pitchFamily="2" charset="-122"/>
              </a:rPr>
              <a:t>Slide from:  http://developer.amd.com/zones/OpenCLZone/courses/pages/Introductory-OpenCL-SAAHPC10.aspx </a:t>
            </a:r>
          </a:p>
        </p:txBody>
      </p:sp>
      <p:pic>
        <p:nvPicPr>
          <p:cNvPr id="3379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5" y="762000"/>
            <a:ext cx="7715250" cy="575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zh-CN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Setup</a:t>
            </a:r>
          </a:p>
          <a:p>
            <a:pPr lvl="1">
              <a:buFontTx/>
              <a:buNone/>
            </a:pPr>
            <a:r>
              <a:rPr lang="en-US" altLang="zh-CN" sz="2400"/>
              <a:t>1. Get the device(s)</a:t>
            </a:r>
          </a:p>
          <a:p>
            <a:pPr lvl="1">
              <a:buFontTx/>
              <a:buNone/>
            </a:pPr>
            <a:r>
              <a:rPr lang="en-US" altLang="zh-CN" sz="2400"/>
              <a:t>2. Create a context</a:t>
            </a:r>
          </a:p>
          <a:p>
            <a:pPr lvl="1">
              <a:buFontTx/>
              <a:buNone/>
            </a:pPr>
            <a:r>
              <a:rPr lang="en-US" altLang="zh-CN" sz="2400"/>
              <a:t>3. Create command queue(s)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3581400"/>
            <a:ext cx="6705600" cy="3133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5"/>
          <p:cNvSpPr txBox="1">
            <a:spLocks noChangeArrowheads="1"/>
          </p:cNvSpPr>
          <p:nvPr/>
        </p:nvSpPr>
        <p:spPr bwMode="auto">
          <a:xfrm>
            <a:off x="0" y="6553200"/>
            <a:ext cx="9144000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/>
            <a:r>
              <a:rPr lang="en-US" altLang="zh-CN" sz="1200">
                <a:ea typeface="宋体" panose="02010600030101010101" pitchFamily="2" charset="-122"/>
              </a:rPr>
              <a:t>Slide from:  http://developer.amd.com/zones/OpenCLZone/courses/pages/Introductory-OpenCL-SAAHPC10.aspx </a:t>
            </a:r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595313"/>
            <a:ext cx="8077200" cy="603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940" name="TextBox 1"/>
          <p:cNvSpPr txBox="1">
            <a:spLocks noChangeArrowheads="1"/>
          </p:cNvSpPr>
          <p:nvPr/>
        </p:nvSpPr>
        <p:spPr bwMode="auto">
          <a:xfrm>
            <a:off x="8008938" y="3048000"/>
            <a:ext cx="1042987" cy="6461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CUDA</a:t>
            </a:r>
          </a:p>
          <a:p>
            <a:pPr algn="ctr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Streams</a:t>
            </a:r>
          </a:p>
        </p:txBody>
      </p:sp>
      <p:cxnSp>
        <p:nvCxnSpPr>
          <p:cNvPr id="39941" name="Straight Arrow Connector 3"/>
          <p:cNvCxnSpPr>
            <a:cxnSpLocks noChangeShapeType="1"/>
          </p:cNvCxnSpPr>
          <p:nvPr/>
        </p:nvCxnSpPr>
        <p:spPr bwMode="auto">
          <a:xfrm flipH="1" flipV="1">
            <a:off x="7620000" y="3397250"/>
            <a:ext cx="377825" cy="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tailEnd type="arrow" w="med" len="med"/>
          </a:ln>
        </p:spPr>
      </p:cxnSp>
      <p:sp>
        <p:nvSpPr>
          <p:cNvPr id="39942" name="TextBox 8"/>
          <p:cNvSpPr txBox="1">
            <a:spLocks noChangeArrowheads="1"/>
          </p:cNvSpPr>
          <p:nvPr/>
        </p:nvSpPr>
        <p:spPr bwMode="auto">
          <a:xfrm>
            <a:off x="4495800" y="1447800"/>
            <a:ext cx="1057275" cy="6461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OpenGL</a:t>
            </a:r>
          </a:p>
          <a:p>
            <a:pPr algn="ctr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Buffers</a:t>
            </a:r>
          </a:p>
        </p:txBody>
      </p:sp>
      <p:cxnSp>
        <p:nvCxnSpPr>
          <p:cNvPr id="39943" name="Straight Arrow Connector 9"/>
          <p:cNvCxnSpPr>
            <a:cxnSpLocks noChangeShapeType="1"/>
          </p:cNvCxnSpPr>
          <p:nvPr/>
        </p:nvCxnSpPr>
        <p:spPr bwMode="auto">
          <a:xfrm>
            <a:off x="5024438" y="2093913"/>
            <a:ext cx="528637" cy="954087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tailEnd type="arrow" w="med" len="med"/>
          </a:ln>
        </p:spPr>
      </p:cxnSp>
      <p:sp>
        <p:nvSpPr>
          <p:cNvPr id="39944" name="TextBox 11"/>
          <p:cNvSpPr txBox="1">
            <a:spLocks noChangeArrowheads="1"/>
          </p:cNvSpPr>
          <p:nvPr/>
        </p:nvSpPr>
        <p:spPr bwMode="auto">
          <a:xfrm>
            <a:off x="457200" y="1309688"/>
            <a:ext cx="1992313" cy="646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OpenGL</a:t>
            </a:r>
          </a:p>
          <a:p>
            <a:pPr algn="ctr"/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Shader Programs</a:t>
            </a:r>
          </a:p>
        </p:txBody>
      </p:sp>
      <p:cxnSp>
        <p:nvCxnSpPr>
          <p:cNvPr id="39945" name="Straight Arrow Connector 12"/>
          <p:cNvCxnSpPr>
            <a:cxnSpLocks noChangeShapeType="1"/>
          </p:cNvCxnSpPr>
          <p:nvPr/>
        </p:nvCxnSpPr>
        <p:spPr bwMode="auto">
          <a:xfrm>
            <a:off x="2449513" y="1955800"/>
            <a:ext cx="979487" cy="109220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 获取机器中所有已实现的</a:t>
            </a:r>
            <a:r>
              <a:rPr lang="en-US" altLang="zh-CN" dirty="0" err="1" smtClean="0"/>
              <a:t>OpenCL</a:t>
            </a:r>
            <a:r>
              <a:rPr lang="zh-CN" altLang="en-US" dirty="0" smtClean="0"/>
              <a:t>平台</a:t>
            </a:r>
            <a:endParaRPr lang="en-US" altLang="zh-CN" dirty="0" smtClean="0"/>
          </a:p>
          <a:p>
            <a:r>
              <a:rPr lang="zh-CN" altLang="en-US" dirty="0" smtClean="0"/>
              <a:t>查询</a:t>
            </a:r>
            <a:r>
              <a:rPr lang="en-US" dirty="0" smtClean="0"/>
              <a:t>device</a:t>
            </a:r>
            <a:r>
              <a:rPr lang="zh-CN" altLang="en-US" dirty="0" smtClean="0"/>
              <a:t>信息</a:t>
            </a:r>
            <a:endParaRPr lang="en-US" altLang="zh-CN" dirty="0" smtClean="0"/>
          </a:p>
          <a:p>
            <a:r>
              <a:rPr lang="zh-CN" altLang="en-US" dirty="0" smtClean="0"/>
              <a:t>选定一个</a:t>
            </a:r>
            <a:r>
              <a:rPr lang="en-US" altLang="zh-CN" dirty="0" smtClean="0"/>
              <a:t>platform</a:t>
            </a:r>
            <a:r>
              <a:rPr lang="zh-CN" altLang="en-US" dirty="0" smtClean="0"/>
              <a:t>，创建</a:t>
            </a:r>
            <a:r>
              <a:rPr lang="en-US" altLang="zh-CN" dirty="0" smtClean="0"/>
              <a:t>context</a:t>
            </a:r>
            <a:r>
              <a:rPr lang="zh-CN" altLang="en-US" dirty="0" smtClean="0"/>
              <a:t>（设备上下文）</a:t>
            </a:r>
            <a:endParaRPr lang="en-US" altLang="zh-CN" dirty="0" smtClean="0"/>
          </a:p>
          <a:p>
            <a:r>
              <a:rPr lang="zh-CN" altLang="en-US" dirty="0" smtClean="0"/>
              <a:t>下面进入真正在</a:t>
            </a:r>
            <a:r>
              <a:rPr lang="en-US" dirty="0" smtClean="0"/>
              <a:t>device run code</a:t>
            </a:r>
            <a:r>
              <a:rPr lang="zh-CN" altLang="en-US" dirty="0" smtClean="0"/>
              <a:t>的阶段：</a:t>
            </a:r>
            <a:r>
              <a:rPr lang="en-US" dirty="0" smtClean="0"/>
              <a:t>kernel</a:t>
            </a:r>
            <a:r>
              <a:rPr lang="zh-CN" altLang="en-US" dirty="0" smtClean="0"/>
              <a:t>函数的准备</a:t>
            </a:r>
            <a:endParaRPr lang="en-US" altLang="zh-CN" dirty="0" smtClean="0"/>
          </a:p>
          <a:p>
            <a:r>
              <a:rPr lang="zh-CN" altLang="en-US" dirty="0" smtClean="0"/>
              <a:t>从</a:t>
            </a:r>
            <a:r>
              <a:rPr lang="en-US" dirty="0" smtClean="0"/>
              <a:t>kernel code </a:t>
            </a:r>
            <a:r>
              <a:rPr lang="zh-CN" altLang="en-US" dirty="0" smtClean="0"/>
              <a:t>到</a:t>
            </a:r>
            <a:r>
              <a:rPr lang="en-US" dirty="0" smtClean="0"/>
              <a:t>program</a:t>
            </a:r>
          </a:p>
          <a:p>
            <a:r>
              <a:rPr lang="zh-CN" altLang="en-US" dirty="0" smtClean="0"/>
              <a:t>执行</a:t>
            </a:r>
            <a:r>
              <a:rPr lang="en-US" dirty="0" smtClean="0"/>
              <a:t>kernel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r>
              <a:rPr lang="zh-CN" altLang="en-US" dirty="0" smtClean="0"/>
              <a:t>将结果拷回</a:t>
            </a:r>
            <a:r>
              <a:rPr lang="en-US" dirty="0" smtClean="0"/>
              <a:t>CPU</a:t>
            </a:r>
          </a:p>
          <a:p>
            <a:r>
              <a:rPr lang="zh-CN" altLang="en-US" dirty="0" smtClean="0"/>
              <a:t>打扫战场</a:t>
            </a:r>
            <a:endParaRPr lang="zh-CN" altLang="en-US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获取机器中所有已实现的</a:t>
            </a:r>
            <a:r>
              <a:rPr lang="en-US" altLang="zh-CN" dirty="0" err="1" smtClean="0"/>
              <a:t>OpenCL</a:t>
            </a:r>
            <a:r>
              <a:rPr lang="zh-CN" altLang="en-US" dirty="0" smtClean="0"/>
              <a:t>平台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7224" y="2357430"/>
            <a:ext cx="7429552" cy="267765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//get platform numbers</a:t>
            </a:r>
            <a:br>
              <a:rPr lang="en-US" sz="2400" dirty="0" smtClean="0"/>
            </a:br>
            <a:r>
              <a:rPr lang="en-US" sz="2400" dirty="0" smtClean="0"/>
              <a:t>   err = </a:t>
            </a:r>
            <a:r>
              <a:rPr lang="en-US" sz="2400" dirty="0" err="1" smtClean="0"/>
              <a:t>clGetPlatformIDs</a:t>
            </a:r>
            <a:r>
              <a:rPr lang="en-US" sz="2400" dirty="0" smtClean="0"/>
              <a:t>(0, 0, &amp;num);</a:t>
            </a:r>
            <a:br>
              <a:rPr lang="en-US" sz="2400" dirty="0" smtClean="0"/>
            </a:br>
            <a:r>
              <a:rPr lang="en-US" sz="2400" dirty="0" smtClean="0"/>
              <a:t> </a:t>
            </a:r>
          </a:p>
          <a:p>
            <a:r>
              <a:rPr lang="en-US" sz="2400" dirty="0" smtClean="0"/>
              <a:t> //get all platforms</a:t>
            </a:r>
            <a:br>
              <a:rPr lang="en-US" sz="2400" dirty="0" smtClean="0"/>
            </a:br>
            <a:r>
              <a:rPr lang="en-US" sz="2400" dirty="0" smtClean="0"/>
              <a:t>  vector&lt;</a:t>
            </a:r>
            <a:r>
              <a:rPr lang="en-US" sz="2400" dirty="0" err="1" smtClean="0"/>
              <a:t>cl_platform_id</a:t>
            </a:r>
            <a:r>
              <a:rPr lang="en-US" sz="2400" dirty="0" smtClean="0"/>
              <a:t>&gt; platforms(num);</a:t>
            </a:r>
            <a:br>
              <a:rPr lang="en-US" sz="2400" dirty="0" smtClean="0"/>
            </a:br>
            <a:r>
              <a:rPr lang="en-US" sz="2400" dirty="0" smtClean="0"/>
              <a:t>  err = </a:t>
            </a:r>
            <a:r>
              <a:rPr lang="en-US" sz="2400" dirty="0" err="1" smtClean="0"/>
              <a:t>clGetPlatformIDs</a:t>
            </a:r>
            <a:r>
              <a:rPr lang="en-US" sz="2400" dirty="0" smtClean="0"/>
              <a:t>(num, &amp;platforms[0], &amp;num);</a:t>
            </a:r>
          </a:p>
          <a:p>
            <a:endParaRPr lang="zh-CN" altLang="en-US" sz="2400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214422"/>
            <a:ext cx="8715436" cy="1428760"/>
          </a:xfrm>
        </p:spPr>
        <p:txBody>
          <a:bodyPr/>
          <a:lstStyle/>
          <a:p>
            <a:r>
              <a:rPr lang="zh-CN" altLang="en-US" dirty="0" smtClean="0"/>
              <a:t>查询</a:t>
            </a:r>
            <a:r>
              <a:rPr lang="en-US" altLang="zh-CN" dirty="0" smtClean="0"/>
              <a:t>device</a:t>
            </a:r>
            <a:r>
              <a:rPr lang="zh-CN" altLang="en-US" dirty="0" smtClean="0"/>
              <a:t>信息（在程序中这一步是可以不做的，但是可以用来判断</a:t>
            </a:r>
            <a:r>
              <a:rPr lang="en-US" altLang="zh-CN" dirty="0" smtClean="0"/>
              <a:t>platform</a:t>
            </a:r>
            <a:r>
              <a:rPr lang="zh-CN" altLang="en-US" dirty="0" smtClean="0"/>
              <a:t>的计算能力）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720" y="2786058"/>
            <a:ext cx="8242706" cy="252376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 </a:t>
            </a:r>
            <a:r>
              <a:rPr lang="en-US" sz="2000" dirty="0" smtClean="0"/>
              <a:t>//get device num</a:t>
            </a:r>
          </a:p>
          <a:p>
            <a:r>
              <a:rPr lang="en-US" sz="2000" dirty="0" smtClean="0"/>
              <a:t> err=</a:t>
            </a:r>
            <a:r>
              <a:rPr lang="en-US" sz="2000" dirty="0" err="1" smtClean="0"/>
              <a:t>clGetDeviceIDs</a:t>
            </a:r>
            <a:r>
              <a:rPr lang="en-US" sz="2000" dirty="0" smtClean="0"/>
              <a:t>(platforms[0],CL_DEVICE_TYPE_ALL,0,0,&amp;num);</a:t>
            </a:r>
            <a:br>
              <a:rPr lang="en-US" sz="2000" dirty="0" smtClean="0"/>
            </a:br>
            <a:r>
              <a:rPr lang="en-US" sz="2000" dirty="0" smtClean="0"/>
              <a:t>  vector&lt;</a:t>
            </a:r>
            <a:r>
              <a:rPr lang="en-US" sz="2000" dirty="0" err="1" smtClean="0"/>
              <a:t>cl_device_id</a:t>
            </a:r>
            <a:r>
              <a:rPr lang="en-US" sz="2000" dirty="0" smtClean="0"/>
              <a:t>&gt; did(num);</a:t>
            </a:r>
          </a:p>
          <a:p>
            <a:r>
              <a:rPr lang="en-US" sz="2000" dirty="0" smtClean="0"/>
              <a:t> //get all device</a:t>
            </a:r>
            <a:br>
              <a:rPr lang="en-US" sz="2000" dirty="0" smtClean="0"/>
            </a:br>
            <a:r>
              <a:rPr lang="en-US" sz="2000" dirty="0" smtClean="0"/>
              <a:t>  err=</a:t>
            </a:r>
            <a:r>
              <a:rPr lang="en-US" sz="2000" dirty="0" err="1" smtClean="0"/>
              <a:t>clGetDeviceIDs</a:t>
            </a:r>
            <a:r>
              <a:rPr lang="en-US" sz="2000" dirty="0" smtClean="0"/>
              <a:t>(platforms[0],</a:t>
            </a:r>
            <a:r>
              <a:rPr lang="en-US" sz="2000" dirty="0" err="1" smtClean="0"/>
              <a:t>CL_DEVICE_TYPE_ALL,num,&amp;did</a:t>
            </a:r>
            <a:r>
              <a:rPr lang="en-US" sz="2000" dirty="0" smtClean="0"/>
              <a:t>[0],&amp;num);</a:t>
            </a:r>
          </a:p>
          <a:p>
            <a:r>
              <a:rPr lang="en-US" sz="2000" dirty="0" smtClean="0"/>
              <a:t>  //get device info</a:t>
            </a:r>
          </a:p>
          <a:p>
            <a:r>
              <a:rPr lang="en-US" sz="2000" dirty="0" smtClean="0"/>
              <a:t> </a:t>
            </a:r>
            <a:r>
              <a:rPr lang="en-US" sz="2000" dirty="0" err="1" smtClean="0"/>
              <a:t>clGetDeviceInfo</a:t>
            </a:r>
            <a:r>
              <a:rPr lang="en-US" sz="2000" dirty="0" smtClean="0"/>
              <a:t>（...）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214422"/>
            <a:ext cx="8715436" cy="928694"/>
          </a:xfrm>
        </p:spPr>
        <p:txBody>
          <a:bodyPr/>
          <a:lstStyle/>
          <a:p>
            <a:r>
              <a:rPr lang="zh-CN" altLang="en-US" dirty="0" smtClean="0"/>
              <a:t>选定一个</a:t>
            </a:r>
            <a:r>
              <a:rPr lang="en-US" altLang="zh-CN" dirty="0" smtClean="0"/>
              <a:t>platform</a:t>
            </a:r>
            <a:r>
              <a:rPr lang="zh-CN" altLang="en-US" dirty="0" smtClean="0"/>
              <a:t>，创建</a:t>
            </a:r>
            <a:r>
              <a:rPr lang="en-US" altLang="zh-CN" dirty="0" smtClean="0"/>
              <a:t>context</a:t>
            </a:r>
            <a:r>
              <a:rPr lang="zh-CN" altLang="en-US" dirty="0" smtClean="0"/>
              <a:t>（设备上下文）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4282" y="2714620"/>
            <a:ext cx="8786842" cy="221599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//set property with certain platform</a:t>
            </a:r>
          </a:p>
          <a:p>
            <a:r>
              <a:rPr lang="en-US" sz="2400" dirty="0" smtClean="0"/>
              <a:t> </a:t>
            </a:r>
            <a:r>
              <a:rPr lang="en-US" sz="2400" dirty="0" err="1" smtClean="0"/>
              <a:t>cl_context_properties</a:t>
            </a:r>
            <a:r>
              <a:rPr lang="en-US" sz="2400" dirty="0" smtClean="0"/>
              <a:t> prop[] = { CL_CONTEXT_PLATFORM, </a:t>
            </a:r>
            <a:r>
              <a:rPr lang="en-US" sz="2400" dirty="0" err="1" smtClean="0"/>
              <a:t>reinterpret_cast</a:t>
            </a:r>
            <a:r>
              <a:rPr lang="en-US" sz="2400" dirty="0" smtClean="0"/>
              <a:t>&lt;</a:t>
            </a:r>
            <a:r>
              <a:rPr lang="en-US" sz="2400" dirty="0" err="1" smtClean="0"/>
              <a:t>cl_context_properties</a:t>
            </a:r>
            <a:r>
              <a:rPr lang="en-US" sz="2400" dirty="0" smtClean="0"/>
              <a:t>&gt;(platforms[0]), 0 };</a:t>
            </a:r>
          </a:p>
          <a:p>
            <a:r>
              <a:rPr lang="en-US" sz="2400" dirty="0" smtClean="0"/>
              <a:t> </a:t>
            </a:r>
            <a:r>
              <a:rPr lang="en-US" sz="2400" dirty="0" err="1" smtClean="0"/>
              <a:t>cl_context</a:t>
            </a:r>
            <a:r>
              <a:rPr lang="en-US" sz="2400" dirty="0" smtClean="0"/>
              <a:t> context = </a:t>
            </a:r>
            <a:r>
              <a:rPr lang="en-US" sz="2400" dirty="0" err="1" smtClean="0"/>
              <a:t>clCreateContextFromType</a:t>
            </a:r>
            <a:r>
              <a:rPr lang="en-US" sz="2400" dirty="0" smtClean="0"/>
              <a:t>(prop, CL_DEVICE_TYPE_ALL, NULL, NULL, &amp;err);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214422"/>
            <a:ext cx="8715436" cy="1500198"/>
          </a:xfrm>
        </p:spPr>
        <p:txBody>
          <a:bodyPr/>
          <a:lstStyle/>
          <a:p>
            <a:r>
              <a:rPr lang="zh-CN" altLang="en-US" dirty="0" smtClean="0"/>
              <a:t>为每个</a:t>
            </a:r>
            <a:r>
              <a:rPr lang="en-US" dirty="0" smtClean="0"/>
              <a:t>device</a:t>
            </a:r>
            <a:r>
              <a:rPr lang="zh-CN" altLang="en-US" dirty="0" smtClean="0"/>
              <a:t>创建</a:t>
            </a:r>
            <a:r>
              <a:rPr lang="en-US" dirty="0" err="1" smtClean="0"/>
              <a:t>commandQueue</a:t>
            </a:r>
            <a:endParaRPr lang="en-US" dirty="0" smtClean="0"/>
          </a:p>
          <a:p>
            <a:pPr lvl="1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0034" y="3143248"/>
            <a:ext cx="7492372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cqueue</a:t>
            </a:r>
            <a:r>
              <a:rPr lang="en-US" sz="2400" dirty="0" smtClean="0"/>
              <a:t>[</a:t>
            </a:r>
            <a:r>
              <a:rPr lang="en-US" sz="2400" dirty="0" err="1" smtClean="0"/>
              <a:t>i</a:t>
            </a:r>
            <a:r>
              <a:rPr lang="en-US" sz="2400" dirty="0" smtClean="0"/>
              <a:t>] = </a:t>
            </a:r>
            <a:r>
              <a:rPr lang="en-US" sz="2400" dirty="0" err="1" smtClean="0"/>
              <a:t>clCreateCommandQueue</a:t>
            </a:r>
            <a:r>
              <a:rPr lang="en-US" sz="2400" dirty="0" smtClean="0"/>
              <a:t>(context, did[0], 0, 0);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/>
              <a:t>GF8800</a:t>
            </a:r>
            <a:r>
              <a:rPr lang="zh-CN" altLang="en-US" smtClean="0"/>
              <a:t>的存储层次结构</a:t>
            </a:r>
          </a:p>
        </p:txBody>
      </p:sp>
      <p:graphicFrame>
        <p:nvGraphicFramePr>
          <p:cNvPr id="1026" name="内容占位符 5"/>
          <p:cNvGraphicFramePr>
            <a:graphicFrameLocks noGrp="1" noChangeAspect="1"/>
          </p:cNvGraphicFramePr>
          <p:nvPr>
            <p:ph idx="1"/>
          </p:nvPr>
        </p:nvGraphicFramePr>
        <p:xfrm>
          <a:off x="357158" y="1142984"/>
          <a:ext cx="5563921" cy="4857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Visio" r:id="rId4" imgW="3639820" imgH="2573020" progId="Visio.Drawing.11">
                  <p:embed/>
                </p:oleObj>
              </mc:Choice>
              <mc:Fallback>
                <p:oleObj name="Visio" r:id="rId4" imgW="3639820" imgH="2573020" progId="Visio.Drawing.11">
                  <p:embed/>
                  <p:pic>
                    <p:nvPicPr>
                      <p:cNvPr id="0" name="图片 1024"/>
                      <p:cNvPicPr>
                        <a:picLocks noGrp="1"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7158" y="1142984"/>
                        <a:ext cx="5563921" cy="485778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内容占位符 7"/>
          <p:cNvGraphicFramePr>
            <a:graphicFrameLocks noGrp="1"/>
          </p:cNvGraphicFramePr>
          <p:nvPr>
            <p:ph sz="half" idx="4294967295"/>
          </p:nvPr>
        </p:nvGraphicFramePr>
        <p:xfrm>
          <a:off x="6143636" y="1500174"/>
          <a:ext cx="2714643" cy="3071273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904881"/>
                <a:gridCol w="904881"/>
                <a:gridCol w="904881"/>
              </a:tblGrid>
              <a:tr h="601876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层次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容量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(KB)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延迟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(ns)</a:t>
                      </a:r>
                      <a:endParaRPr lang="zh-CN" altLang="en-US" dirty="0"/>
                    </a:p>
                  </a:txBody>
                  <a:tcPr/>
                </a:tc>
              </a:tr>
              <a:tr h="773841">
                <a:tc>
                  <a:txBody>
                    <a:bodyPr/>
                    <a:lstStyle/>
                    <a:p>
                      <a:pPr hangingPunct="0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dk1"/>
                          </a:solidFill>
                          <a:latin typeface="Times"/>
                          <a:ea typeface="宋体" panose="02010600030101010101" pitchFamily="2" charset="-122"/>
                          <a:cs typeface="Times New Roman" panose="02020603050405020304"/>
                        </a:rPr>
                        <a:t>局部存储器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hangingPunct="0"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solidFill>
                            <a:schemeClr val="dk1"/>
                          </a:solidFill>
                          <a:latin typeface="Times"/>
                          <a:ea typeface="宋体" panose="02010600030101010101" pitchFamily="2" charset="-122"/>
                          <a:cs typeface="Times New Roman" panose="02020603050405020304"/>
                        </a:rPr>
                        <a:t>16</a:t>
                      </a:r>
                      <a:endParaRPr lang="zh-CN" sz="1800" kern="100" dirty="0">
                        <a:solidFill>
                          <a:schemeClr val="dk1"/>
                        </a:solidFill>
                        <a:latin typeface="Times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hangingPunct="0"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dk1"/>
                          </a:solidFill>
                          <a:latin typeface="Times"/>
                          <a:ea typeface="宋体" panose="02010600030101010101" pitchFamily="2" charset="-122"/>
                          <a:cs typeface="Times New Roman" panose="02020603050405020304"/>
                        </a:rPr>
                        <a:t>26</a:t>
                      </a:r>
                      <a:endParaRPr lang="zh-CN" sz="1800" kern="100" dirty="0">
                        <a:solidFill>
                          <a:schemeClr val="dk1"/>
                        </a:solidFill>
                        <a:latin typeface="Times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6515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AU" sz="1800" kern="100" dirty="0" smtClean="0">
                          <a:solidFill>
                            <a:schemeClr val="dk1"/>
                          </a:solidFill>
                          <a:latin typeface="Times"/>
                          <a:ea typeface="宋体" panose="02010600030101010101" pitchFamily="2" charset="-122"/>
                          <a:cs typeface="Times New Roman" panose="02020603050405020304"/>
                        </a:rPr>
                        <a:t>L1 Cache</a:t>
                      </a:r>
                      <a:endParaRPr lang="zh-CN" sz="1800" kern="100" dirty="0" smtClean="0">
                        <a:solidFill>
                          <a:schemeClr val="dk1"/>
                        </a:solidFill>
                        <a:latin typeface="Times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kern="100" dirty="0" smtClean="0">
                          <a:solidFill>
                            <a:schemeClr val="dk1"/>
                          </a:solidFill>
                          <a:latin typeface="Times"/>
                          <a:ea typeface="宋体" panose="02010600030101010101" pitchFamily="2" charset="-122"/>
                          <a:cs typeface="Times New Roman" panose="02020603050405020304"/>
                        </a:rPr>
                        <a:t>5</a:t>
                      </a:r>
                      <a:endParaRPr lang="zh-CN" altLang="en-US" sz="1800" kern="100" dirty="0">
                        <a:solidFill>
                          <a:schemeClr val="dk1"/>
                        </a:solidFill>
                        <a:latin typeface="Times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00" dirty="0" smtClean="0">
                          <a:solidFill>
                            <a:schemeClr val="dk1"/>
                          </a:solidFill>
                          <a:latin typeface="Times"/>
                          <a:ea typeface="宋体" panose="02010600030101010101" pitchFamily="2" charset="-122"/>
                          <a:cs typeface="Times New Roman" panose="02020603050405020304"/>
                        </a:rPr>
                        <a:t>280</a:t>
                      </a:r>
                      <a:endParaRPr lang="zh-CN" altLang="en-US" sz="1800" kern="100" dirty="0">
                        <a:solidFill>
                          <a:schemeClr val="dk1"/>
                        </a:solidFill>
                        <a:latin typeface="Times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/>
                </a:tc>
              </a:tr>
              <a:tr h="601876">
                <a:tc>
                  <a:txBody>
                    <a:bodyPr/>
                    <a:lstStyle/>
                    <a:p>
                      <a:r>
                        <a:rPr lang="en-AU" sz="1800" kern="100" dirty="0" smtClean="0">
                          <a:solidFill>
                            <a:schemeClr val="dk1"/>
                          </a:solidFill>
                          <a:latin typeface="Times"/>
                          <a:ea typeface="宋体" panose="02010600030101010101" pitchFamily="2" charset="-122"/>
                          <a:cs typeface="Times New Roman" panose="02020603050405020304"/>
                        </a:rPr>
                        <a:t>L2 Cache</a:t>
                      </a:r>
                      <a:endParaRPr lang="zh-CN" altLang="en-US" sz="1800" kern="100" dirty="0">
                        <a:solidFill>
                          <a:schemeClr val="dk1"/>
                        </a:solidFill>
                        <a:latin typeface="Times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00" dirty="0" smtClean="0">
                          <a:solidFill>
                            <a:schemeClr val="dk1"/>
                          </a:solidFill>
                          <a:latin typeface="Times"/>
                          <a:ea typeface="宋体" panose="02010600030101010101" pitchFamily="2" charset="-122"/>
                          <a:cs typeface="Times New Roman" panose="02020603050405020304"/>
                        </a:rPr>
                        <a:t>32</a:t>
                      </a:r>
                      <a:endParaRPr lang="zh-CN" altLang="en-US" sz="1800" kern="100" dirty="0">
                        <a:solidFill>
                          <a:schemeClr val="dk1"/>
                        </a:solidFill>
                        <a:latin typeface="Times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00" dirty="0" smtClean="0">
                          <a:solidFill>
                            <a:schemeClr val="dk1"/>
                          </a:solidFill>
                          <a:latin typeface="Times"/>
                          <a:ea typeface="宋体" panose="02010600030101010101" pitchFamily="2" charset="-122"/>
                          <a:cs typeface="Times New Roman" panose="02020603050405020304"/>
                        </a:rPr>
                        <a:t>370</a:t>
                      </a:r>
                      <a:endParaRPr lang="zh-CN" altLang="en-US" sz="1800" kern="100" dirty="0">
                        <a:solidFill>
                          <a:schemeClr val="dk1"/>
                        </a:solidFill>
                        <a:latin typeface="Times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/>
                </a:tc>
              </a:tr>
              <a:tr h="348706">
                <a:tc>
                  <a:txBody>
                    <a:bodyPr/>
                    <a:lstStyle/>
                    <a:p>
                      <a:r>
                        <a:rPr lang="en-AU" sz="1800" kern="100" dirty="0" smtClean="0">
                          <a:solidFill>
                            <a:schemeClr val="dk1"/>
                          </a:solidFill>
                          <a:latin typeface="Times"/>
                          <a:ea typeface="宋体" panose="02010600030101010101" pitchFamily="2" charset="-122"/>
                          <a:cs typeface="Times New Roman" panose="02020603050405020304"/>
                        </a:rPr>
                        <a:t>DDR</a:t>
                      </a:r>
                      <a:endParaRPr lang="zh-CN" altLang="en-US" sz="1800" kern="100" dirty="0">
                        <a:solidFill>
                          <a:schemeClr val="dk1"/>
                        </a:solidFill>
                        <a:latin typeface="Times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800" kern="100" dirty="0">
                        <a:solidFill>
                          <a:schemeClr val="dk1"/>
                        </a:solidFill>
                        <a:latin typeface="Times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00" dirty="0" smtClean="0">
                          <a:solidFill>
                            <a:schemeClr val="dk1"/>
                          </a:solidFill>
                          <a:latin typeface="Times"/>
                          <a:ea typeface="宋体" panose="02010600030101010101" pitchFamily="2" charset="-122"/>
                          <a:cs typeface="Times New Roman" panose="02020603050405020304"/>
                        </a:rPr>
                        <a:t>510</a:t>
                      </a:r>
                      <a:endParaRPr lang="zh-CN" altLang="en-US" sz="1800" kern="100" dirty="0">
                        <a:solidFill>
                          <a:schemeClr val="dk1"/>
                        </a:solidFill>
                        <a:latin typeface="Times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47" name="Picture 6" descr="GeForce_8800_GTx_3qt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57875" y="4929188"/>
            <a:ext cx="2497138" cy="15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8" name="Text Box 7"/>
          <p:cNvSpPr txBox="1">
            <a:spLocks noChangeArrowheads="1"/>
          </p:cNvSpPr>
          <p:nvPr/>
        </p:nvSpPr>
        <p:spPr bwMode="auto">
          <a:xfrm>
            <a:off x="6675438" y="6149975"/>
            <a:ext cx="1849437" cy="35083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  <a:spcBef>
                <a:spcPct val="10000"/>
              </a:spcBef>
            </a:pPr>
            <a:r>
              <a:rPr lang="en-US" altLang="zh-CN" sz="2000" b="1">
                <a:solidFill>
                  <a:prstClr val="black"/>
                </a:solidFill>
                <a:ea typeface="MS PGothic" panose="020B0600070205080204" pitchFamily="34" charset="-128"/>
              </a:rPr>
              <a:t>GeForce 8800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Kernel</a:t>
            </a:r>
            <a:r>
              <a:rPr lang="zh-CN" altLang="en-US" dirty="0" smtClean="0"/>
              <a:t>代码</a:t>
            </a:r>
            <a:endParaRPr lang="zh-CN" altLang="en-US" dirty="0"/>
          </a:p>
        </p:txBody>
      </p:sp>
      <p:sp>
        <p:nvSpPr>
          <p:cNvPr id="4" name="Content Placeholder 3"/>
          <p:cNvSpPr txBox="1"/>
          <p:nvPr/>
        </p:nvSpPr>
        <p:spPr bwMode="auto">
          <a:xfrm>
            <a:off x="571472" y="2357430"/>
            <a:ext cx="8229600" cy="33528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en-US" sz="2400" kern="0" dirty="0">
                <a:solidFill>
                  <a:srgbClr val="D6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__kernel </a:t>
            </a:r>
            <a:r>
              <a:rPr lang="en-US" sz="2400" kern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vecAdd(</a:t>
            </a:r>
            <a:r>
              <a:rPr lang="en-US" sz="2400" kern="0" dirty="0">
                <a:solidFill>
                  <a:srgbClr val="D6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 </a:t>
            </a:r>
            <a:r>
              <a:rPr lang="en-US" sz="2400" kern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float</a:t>
            </a:r>
            <a:r>
              <a:rPr lang="en-US" sz="24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*a,</a:t>
            </a:r>
            <a:r>
              <a:rPr lang="en-US" sz="24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kern="0" dirty="0">
                <a:solidFill>
                  <a:srgbClr val="D6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 </a:t>
            </a:r>
            <a:r>
              <a:rPr lang="en-US" sz="2400" kern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float </a:t>
            </a:r>
            <a:r>
              <a:rPr lang="en-US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*b, </a:t>
            </a:r>
            <a:r>
              <a:rPr lang="en-US" sz="2400" kern="0" dirty="0">
                <a:solidFill>
                  <a:srgbClr val="D6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__global </a:t>
            </a:r>
            <a:r>
              <a:rPr lang="en-US" sz="2400" kern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*c)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en-US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2400" kern="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en-US" sz="24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kern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en-US" sz="2400" kern="0" dirty="0">
                <a:solidFill>
                  <a:srgbClr val="D6009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get_global_id</a:t>
            </a:r>
            <a:r>
              <a:rPr lang="en-US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en-US" sz="2400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c[i] = a[i] + b[i];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lang="en-US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214422"/>
            <a:ext cx="8715436" cy="1428760"/>
          </a:xfrm>
        </p:spPr>
        <p:txBody>
          <a:bodyPr/>
          <a:lstStyle/>
          <a:p>
            <a:r>
              <a:rPr lang="zh-CN" altLang="en-US" dirty="0" smtClean="0"/>
              <a:t>从</a:t>
            </a:r>
            <a:r>
              <a:rPr lang="en-US" dirty="0" smtClean="0"/>
              <a:t>kernel code </a:t>
            </a:r>
            <a:r>
              <a:rPr lang="zh-CN" altLang="en-US" dirty="0" smtClean="0"/>
              <a:t>到</a:t>
            </a:r>
            <a:r>
              <a:rPr lang="en-US" dirty="0" smtClean="0"/>
              <a:t>program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2910" y="2643182"/>
            <a:ext cx="7568354" cy="258532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cl_program</a:t>
            </a:r>
            <a:r>
              <a:rPr lang="en-US" sz="2400" dirty="0" smtClean="0"/>
              <a:t> program = </a:t>
            </a:r>
          </a:p>
          <a:p>
            <a:r>
              <a:rPr lang="en-US" sz="2400" dirty="0" smtClean="0"/>
              <a:t>        </a:t>
            </a:r>
            <a:r>
              <a:rPr lang="en-US" sz="2400" dirty="0" err="1" smtClean="0"/>
              <a:t>clCreateProgramWithSource</a:t>
            </a:r>
            <a:r>
              <a:rPr lang="en-US" sz="2400" dirty="0" smtClean="0"/>
              <a:t>(context, 1, &amp;source, 0, 0);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err="1" smtClean="0"/>
              <a:t>clBuildProgram</a:t>
            </a:r>
            <a:r>
              <a:rPr lang="en-US" sz="2400" dirty="0" smtClean="0"/>
              <a:t>(program, 0, 0, 0, 0, 0)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endParaRPr lang="en-US" sz="2400" dirty="0" smtClean="0"/>
          </a:p>
          <a:p>
            <a:r>
              <a:rPr lang="en-US" sz="2400" dirty="0" err="1" smtClean="0"/>
              <a:t>cl_kernel</a:t>
            </a:r>
            <a:r>
              <a:rPr lang="en-US" sz="2400" dirty="0" smtClean="0"/>
              <a:t> adder = </a:t>
            </a:r>
            <a:r>
              <a:rPr lang="en-US" sz="2400" dirty="0" err="1" smtClean="0"/>
              <a:t>clCreateKernel</a:t>
            </a:r>
            <a:r>
              <a:rPr lang="en-US" sz="2400" dirty="0" smtClean="0"/>
              <a:t>(program, "adder", 0);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214422"/>
            <a:ext cx="8715436" cy="642942"/>
          </a:xfrm>
        </p:spPr>
        <p:txBody>
          <a:bodyPr/>
          <a:lstStyle/>
          <a:p>
            <a:r>
              <a:rPr lang="zh-CN" altLang="en-US" dirty="0" smtClean="0"/>
              <a:t>准备</a:t>
            </a:r>
            <a:r>
              <a:rPr lang="en-US" altLang="zh-CN" dirty="0" smtClean="0"/>
              <a:t>kernel</a:t>
            </a:r>
            <a:r>
              <a:rPr lang="zh-CN" altLang="en-US" dirty="0" smtClean="0"/>
              <a:t>函数的参数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4282" y="1857364"/>
            <a:ext cx="87154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cl</a:t>
            </a:r>
            <a:r>
              <a:rPr lang="zh-CN" altLang="en-US" sz="2400" dirty="0" smtClean="0"/>
              <a:t>计算的变量要位于</a:t>
            </a:r>
            <a:r>
              <a:rPr lang="en-US" sz="2400" dirty="0" smtClean="0"/>
              <a:t>device</a:t>
            </a:r>
            <a:r>
              <a:rPr lang="zh-CN" altLang="en-US" sz="2400" dirty="0" smtClean="0"/>
              <a:t>的存储上（例如显卡的显存），这样才能快起来，所以首先要把内存搬家，把这部分输入数据从</a:t>
            </a:r>
            <a:r>
              <a:rPr lang="en-US" sz="2400" dirty="0" smtClean="0"/>
              <a:t>host </a:t>
            </a:r>
            <a:r>
              <a:rPr lang="en-US" sz="2400" dirty="0" err="1" smtClean="0"/>
              <a:t>mem</a:t>
            </a:r>
            <a:r>
              <a:rPr lang="zh-CN" altLang="en-US" sz="2400" dirty="0" smtClean="0"/>
              <a:t>拷贝到</a:t>
            </a:r>
            <a:r>
              <a:rPr lang="en-US" sz="2400" dirty="0" smtClean="0"/>
              <a:t>device</a:t>
            </a:r>
            <a:r>
              <a:rPr lang="zh-CN" altLang="en-US" sz="2400" dirty="0" smtClean="0"/>
              <a:t>的</a:t>
            </a:r>
            <a:r>
              <a:rPr lang="en-US" sz="2400" dirty="0" err="1" smtClean="0"/>
              <a:t>mem</a:t>
            </a:r>
            <a:r>
              <a:rPr lang="zh-CN" altLang="en-US" sz="2400" dirty="0" smtClean="0"/>
              <a:t>上，代码如下：</a:t>
            </a:r>
          </a:p>
          <a:p>
            <a:r>
              <a:rPr lang="en-US" sz="2400" dirty="0" err="1" smtClean="0"/>
              <a:t>cl_mem</a:t>
            </a:r>
            <a:r>
              <a:rPr lang="en-US" sz="2400" dirty="0" smtClean="0"/>
              <a:t> </a:t>
            </a:r>
            <a:r>
              <a:rPr lang="en-US" sz="2400" dirty="0" err="1" smtClean="0"/>
              <a:t>cl_a</a:t>
            </a:r>
            <a:r>
              <a:rPr lang="en-US" sz="2400" dirty="0" smtClean="0"/>
              <a:t> = </a:t>
            </a:r>
            <a:r>
              <a:rPr lang="en-US" sz="2400" dirty="0" err="1" smtClean="0"/>
              <a:t>clCreateBuffer</a:t>
            </a:r>
            <a:r>
              <a:rPr lang="en-US" sz="2400" dirty="0" smtClean="0"/>
              <a:t>(context, CL_MEM_READ_ONLY | CL_MEM_COPY_HOST_PTR, </a:t>
            </a:r>
            <a:r>
              <a:rPr lang="en-US" sz="2400" dirty="0" err="1" smtClean="0"/>
              <a:t>sizeof</a:t>
            </a:r>
            <a:r>
              <a:rPr lang="en-US" sz="2400" dirty="0" smtClean="0"/>
              <a:t>(</a:t>
            </a:r>
            <a:r>
              <a:rPr lang="en-US" sz="2400" dirty="0" err="1" smtClean="0"/>
              <a:t>cl_float</a:t>
            </a:r>
            <a:r>
              <a:rPr lang="en-US" sz="2400" dirty="0" smtClean="0"/>
              <a:t>) * DATA_SIZE, &amp;a[0], NULL);</a:t>
            </a:r>
            <a:br>
              <a:rPr lang="en-US" sz="2400" dirty="0" smtClean="0"/>
            </a:br>
            <a:r>
              <a:rPr lang="en-US" sz="2400" dirty="0" smtClean="0"/>
              <a:t> </a:t>
            </a:r>
            <a:r>
              <a:rPr lang="en-US" sz="2400" dirty="0" err="1" smtClean="0"/>
              <a:t>cl_mem</a:t>
            </a:r>
            <a:r>
              <a:rPr lang="en-US" sz="2400" dirty="0" smtClean="0"/>
              <a:t> </a:t>
            </a:r>
            <a:r>
              <a:rPr lang="en-US" sz="2400" dirty="0" err="1" smtClean="0"/>
              <a:t>cl_b</a:t>
            </a:r>
            <a:r>
              <a:rPr lang="en-US" sz="2400" dirty="0" smtClean="0"/>
              <a:t> = </a:t>
            </a:r>
            <a:r>
              <a:rPr lang="en-US" sz="2400" dirty="0" err="1" smtClean="0"/>
              <a:t>clCreateBuffer</a:t>
            </a:r>
            <a:r>
              <a:rPr lang="en-US" sz="2400" dirty="0" smtClean="0"/>
              <a:t>(context, CL_MEM_READ_ONLY | CL_MEM_COPY_HOST_PTR, </a:t>
            </a:r>
            <a:r>
              <a:rPr lang="en-US" sz="2400" dirty="0" err="1" smtClean="0"/>
              <a:t>sizeof</a:t>
            </a:r>
            <a:r>
              <a:rPr lang="en-US" sz="2400" dirty="0" smtClean="0"/>
              <a:t>(</a:t>
            </a:r>
            <a:r>
              <a:rPr lang="en-US" sz="2400" dirty="0" err="1" smtClean="0"/>
              <a:t>cl_float</a:t>
            </a:r>
            <a:r>
              <a:rPr lang="en-US" sz="2400" dirty="0" smtClean="0"/>
              <a:t>) * DATA_SIZE, &amp;b[0], NULL);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dirty="0" smtClean="0"/>
              <a:t>device</a:t>
            </a:r>
            <a:r>
              <a:rPr lang="zh-CN" altLang="en-US" dirty="0" smtClean="0"/>
              <a:t>上分配保存结果的</a:t>
            </a:r>
            <a:r>
              <a:rPr lang="en-US" dirty="0" err="1" smtClean="0"/>
              <a:t>mem</a:t>
            </a:r>
            <a:endParaRPr lang="en-US" dirty="0" smtClean="0"/>
          </a:p>
          <a:p>
            <a:r>
              <a:rPr lang="en-US" dirty="0" err="1" smtClean="0"/>
              <a:t>cl_mem</a:t>
            </a:r>
            <a:r>
              <a:rPr lang="en-US" dirty="0" smtClean="0"/>
              <a:t> </a:t>
            </a:r>
            <a:r>
              <a:rPr lang="en-US" dirty="0" err="1" smtClean="0"/>
              <a:t>cl_res</a:t>
            </a:r>
            <a:r>
              <a:rPr lang="en-US" dirty="0" smtClean="0"/>
              <a:t> = </a:t>
            </a:r>
            <a:r>
              <a:rPr lang="en-US" dirty="0" err="1" smtClean="0"/>
              <a:t>clCreateBuffer</a:t>
            </a:r>
            <a:r>
              <a:rPr lang="en-US" dirty="0" smtClean="0"/>
              <a:t>(context, CL_MEM_WRITE_ONLY, </a:t>
            </a:r>
            <a:r>
              <a:rPr lang="en-US" dirty="0" err="1" smtClean="0"/>
              <a:t>sizeof</a:t>
            </a:r>
            <a:r>
              <a:rPr lang="en-US" dirty="0" smtClean="0"/>
              <a:t>(</a:t>
            </a:r>
            <a:r>
              <a:rPr lang="en-US" dirty="0" err="1" smtClean="0"/>
              <a:t>cl_float</a:t>
            </a:r>
            <a:r>
              <a:rPr lang="en-US" dirty="0" smtClean="0"/>
              <a:t>) * DATA_SIZE, NULL, NULL);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214422"/>
            <a:ext cx="8715436" cy="928694"/>
          </a:xfrm>
        </p:spPr>
        <p:txBody>
          <a:bodyPr/>
          <a:lstStyle/>
          <a:p>
            <a:r>
              <a:rPr lang="zh-CN" altLang="en-US" dirty="0" smtClean="0"/>
              <a:t>最后设置好</a:t>
            </a:r>
            <a:r>
              <a:rPr lang="en-US" altLang="zh-CN" dirty="0" smtClean="0"/>
              <a:t>kernel</a:t>
            </a:r>
            <a:r>
              <a:rPr lang="zh-CN" altLang="en-US" dirty="0" smtClean="0"/>
              <a:t>的参数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7158" y="2714620"/>
            <a:ext cx="8596199" cy="184665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clSetKernelArg</a:t>
            </a:r>
            <a:r>
              <a:rPr lang="en-US" sz="3200" dirty="0" smtClean="0"/>
              <a:t>(adder, 0, </a:t>
            </a:r>
            <a:r>
              <a:rPr lang="en-US" sz="3200" dirty="0" err="1" smtClean="0"/>
              <a:t>sizeof</a:t>
            </a:r>
            <a:r>
              <a:rPr lang="en-US" sz="3200" dirty="0" smtClean="0"/>
              <a:t>(</a:t>
            </a:r>
            <a:r>
              <a:rPr lang="en-US" sz="3200" dirty="0" err="1" smtClean="0"/>
              <a:t>cl_mem</a:t>
            </a:r>
            <a:r>
              <a:rPr lang="en-US" sz="3200" dirty="0" smtClean="0"/>
              <a:t>), &amp;</a:t>
            </a:r>
            <a:r>
              <a:rPr lang="en-US" sz="3200" dirty="0" err="1" smtClean="0"/>
              <a:t>cl_a</a:t>
            </a:r>
            <a:r>
              <a:rPr lang="en-US" sz="3200" dirty="0" smtClean="0"/>
              <a:t>);</a:t>
            </a:r>
            <a:br>
              <a:rPr lang="en-US" sz="3200" dirty="0" smtClean="0"/>
            </a:br>
            <a:r>
              <a:rPr lang="en-US" sz="3200" dirty="0" smtClean="0"/>
              <a:t> </a:t>
            </a:r>
            <a:r>
              <a:rPr lang="en-US" sz="3200" dirty="0" err="1" smtClean="0"/>
              <a:t>clSetKernelArg</a:t>
            </a:r>
            <a:r>
              <a:rPr lang="en-US" sz="3200" dirty="0" smtClean="0"/>
              <a:t>(adder, 1, </a:t>
            </a:r>
            <a:r>
              <a:rPr lang="en-US" sz="3200" dirty="0" err="1" smtClean="0"/>
              <a:t>sizeof</a:t>
            </a:r>
            <a:r>
              <a:rPr lang="en-US" sz="3200" dirty="0" smtClean="0"/>
              <a:t>(</a:t>
            </a:r>
            <a:r>
              <a:rPr lang="en-US" sz="3200" dirty="0" err="1" smtClean="0"/>
              <a:t>cl_mem</a:t>
            </a:r>
            <a:r>
              <a:rPr lang="en-US" sz="3200" dirty="0" smtClean="0"/>
              <a:t>), &amp;</a:t>
            </a:r>
            <a:r>
              <a:rPr lang="en-US" sz="3200" dirty="0" err="1" smtClean="0"/>
              <a:t>cl_b</a:t>
            </a:r>
            <a:r>
              <a:rPr lang="en-US" sz="3200" dirty="0" smtClean="0"/>
              <a:t>);</a:t>
            </a:r>
            <a:br>
              <a:rPr lang="en-US" sz="3200" dirty="0" smtClean="0"/>
            </a:br>
            <a:r>
              <a:rPr lang="en-US" sz="3200" dirty="0" smtClean="0"/>
              <a:t> </a:t>
            </a:r>
            <a:r>
              <a:rPr lang="en-US" sz="3200" dirty="0" err="1" smtClean="0"/>
              <a:t>clSetKernelArg</a:t>
            </a:r>
            <a:r>
              <a:rPr lang="en-US" sz="3200" dirty="0" smtClean="0"/>
              <a:t>(adder, 2, </a:t>
            </a:r>
            <a:r>
              <a:rPr lang="en-US" sz="3200" dirty="0" err="1" smtClean="0"/>
              <a:t>sizeof</a:t>
            </a:r>
            <a:r>
              <a:rPr lang="en-US" sz="3200" dirty="0" smtClean="0"/>
              <a:t>(</a:t>
            </a:r>
            <a:r>
              <a:rPr lang="en-US" sz="3200" dirty="0" err="1" smtClean="0"/>
              <a:t>cl_mem</a:t>
            </a:r>
            <a:r>
              <a:rPr lang="en-US" sz="3200" dirty="0" smtClean="0"/>
              <a:t>), &amp;</a:t>
            </a:r>
            <a:r>
              <a:rPr lang="en-US" sz="3200" dirty="0" err="1" smtClean="0"/>
              <a:t>cl_res</a:t>
            </a:r>
            <a:r>
              <a:rPr lang="en-US" sz="3200" dirty="0" smtClean="0"/>
              <a:t>);</a:t>
            </a:r>
            <a:endParaRPr lang="zh-CN" altLang="en-US" sz="3200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214422"/>
            <a:ext cx="8715436" cy="714380"/>
          </a:xfrm>
        </p:spPr>
        <p:txBody>
          <a:bodyPr/>
          <a:lstStyle/>
          <a:p>
            <a:r>
              <a:rPr lang="zh-CN" altLang="en-US" dirty="0" smtClean="0"/>
              <a:t>将结果拷回</a:t>
            </a:r>
            <a:r>
              <a:rPr lang="en-US" dirty="0" smtClean="0"/>
              <a:t>CPU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4348" y="2643182"/>
            <a:ext cx="7286644" cy="209288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s</a:t>
            </a:r>
            <a:r>
              <a:rPr lang="en-US" sz="2800" dirty="0" smtClean="0"/>
              <a:t>td::vector&lt;float&gt; res(DATA_SIZE)</a:t>
            </a:r>
          </a:p>
          <a:p>
            <a:r>
              <a:rPr lang="en-US" sz="2800" dirty="0" smtClean="0"/>
              <a:t> err = </a:t>
            </a:r>
            <a:r>
              <a:rPr lang="en-US" sz="2800" dirty="0" err="1" smtClean="0"/>
              <a:t>clEnqueueReadBuffer</a:t>
            </a:r>
            <a:r>
              <a:rPr lang="en-US" sz="2800" dirty="0" smtClean="0"/>
              <a:t>(</a:t>
            </a:r>
            <a:r>
              <a:rPr lang="en-US" sz="2800" dirty="0" err="1" smtClean="0"/>
              <a:t>cqueue</a:t>
            </a:r>
            <a:r>
              <a:rPr lang="en-US" sz="2800" dirty="0" smtClean="0"/>
              <a:t>[0], </a:t>
            </a:r>
            <a:r>
              <a:rPr lang="en-US" sz="2800" dirty="0" err="1" smtClean="0"/>
              <a:t>cl_res</a:t>
            </a:r>
            <a:r>
              <a:rPr lang="en-US" sz="2800" dirty="0" smtClean="0"/>
              <a:t>, CL_TRUE, 0, </a:t>
            </a:r>
            <a:r>
              <a:rPr lang="en-US" sz="2800" dirty="0" err="1" smtClean="0"/>
              <a:t>sizeof</a:t>
            </a:r>
            <a:r>
              <a:rPr lang="en-US" sz="2800" dirty="0" smtClean="0"/>
              <a:t>(float) * DATA_SIZE, &amp;res[0], 0, 0, 0);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OpenCL API</a:t>
            </a:r>
          </a:p>
        </p:txBody>
      </p:sp>
      <p:sp>
        <p:nvSpPr>
          <p:cNvPr id="4" name="Content Placeholder 3"/>
          <p:cNvSpPr txBox="1"/>
          <p:nvPr/>
        </p:nvSpPr>
        <p:spPr bwMode="auto">
          <a:xfrm>
            <a:off x="785786" y="2143116"/>
            <a:ext cx="7339034" cy="32289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</a:ln>
        </p:spPr>
        <p:txBody>
          <a:bodyPr/>
          <a:lstStyle/>
          <a:p>
            <a:r>
              <a:rPr lang="en-US" sz="2800" dirty="0" err="1" smtClean="0"/>
              <a:t>clReleaseKernel</a:t>
            </a:r>
            <a:r>
              <a:rPr lang="en-US" sz="2800" dirty="0" smtClean="0"/>
              <a:t>(adder);</a:t>
            </a:r>
            <a:br>
              <a:rPr lang="en-US" sz="2800" dirty="0" smtClean="0"/>
            </a:br>
            <a:r>
              <a:rPr lang="en-US" sz="2800" dirty="0" smtClean="0"/>
              <a:t> </a:t>
            </a:r>
            <a:r>
              <a:rPr lang="en-US" sz="2800" dirty="0" err="1" smtClean="0"/>
              <a:t>clReleaseProgram</a:t>
            </a:r>
            <a:r>
              <a:rPr lang="en-US" sz="2800" dirty="0" smtClean="0"/>
              <a:t>(program);</a:t>
            </a:r>
            <a:br>
              <a:rPr lang="en-US" sz="2800" dirty="0" smtClean="0"/>
            </a:br>
            <a:r>
              <a:rPr lang="en-US" sz="2800" dirty="0" smtClean="0"/>
              <a:t> </a:t>
            </a:r>
            <a:r>
              <a:rPr lang="en-US" sz="2800" dirty="0" err="1" smtClean="0"/>
              <a:t>clReleaseMemObject</a:t>
            </a:r>
            <a:r>
              <a:rPr lang="en-US" sz="2800" dirty="0" smtClean="0"/>
              <a:t>(</a:t>
            </a:r>
            <a:r>
              <a:rPr lang="en-US" sz="2800" dirty="0" err="1" smtClean="0"/>
              <a:t>cl_a</a:t>
            </a:r>
            <a:r>
              <a:rPr lang="en-US" sz="2800" dirty="0" smtClean="0"/>
              <a:t>);</a:t>
            </a:r>
            <a:br>
              <a:rPr lang="en-US" sz="2800" dirty="0" smtClean="0"/>
            </a:br>
            <a:r>
              <a:rPr lang="en-US" sz="2800" dirty="0" smtClean="0"/>
              <a:t> </a:t>
            </a:r>
            <a:r>
              <a:rPr lang="en-US" sz="2800" dirty="0" err="1" smtClean="0"/>
              <a:t>clReleaseMemObject</a:t>
            </a:r>
            <a:r>
              <a:rPr lang="en-US" sz="2800" dirty="0" smtClean="0"/>
              <a:t>(</a:t>
            </a:r>
            <a:r>
              <a:rPr lang="en-US" sz="2800" dirty="0" err="1" smtClean="0"/>
              <a:t>cl_b</a:t>
            </a:r>
            <a:r>
              <a:rPr lang="en-US" sz="2800" dirty="0" smtClean="0"/>
              <a:t>);</a:t>
            </a:r>
            <a:br>
              <a:rPr lang="en-US" sz="2800" dirty="0" smtClean="0"/>
            </a:br>
            <a:r>
              <a:rPr lang="en-US" sz="2800" dirty="0" smtClean="0"/>
              <a:t> </a:t>
            </a:r>
            <a:r>
              <a:rPr lang="en-US" sz="2800" dirty="0" err="1" smtClean="0"/>
              <a:t>clReleaseMemObject</a:t>
            </a:r>
            <a:r>
              <a:rPr lang="en-US" sz="2800" dirty="0" smtClean="0"/>
              <a:t>(</a:t>
            </a:r>
            <a:r>
              <a:rPr lang="en-US" sz="2800" dirty="0" err="1" smtClean="0"/>
              <a:t>cl_res</a:t>
            </a:r>
            <a:r>
              <a:rPr lang="en-US" sz="2800" dirty="0" smtClean="0"/>
              <a:t>);</a:t>
            </a:r>
          </a:p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  </a:t>
            </a:r>
            <a:r>
              <a:rPr lang="en-US" sz="2800" dirty="0" err="1" smtClean="0"/>
              <a:t>clReleaseContext</a:t>
            </a:r>
            <a:r>
              <a:rPr lang="en-US" sz="2800" dirty="0" smtClean="0"/>
              <a:t>(context);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endParaRPr lang="en-US" sz="2800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121442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释放内存对象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OpenCL Online Resources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Khronos OpenCL Specification:</a:t>
            </a:r>
          </a:p>
          <a:p>
            <a:pPr lvl="1">
              <a:buFontTx/>
              <a:buNone/>
            </a:pPr>
            <a:r>
              <a:rPr lang="en-US" altLang="zh-CN" sz="2400">
                <a:hlinkClick r:id="rId2"/>
              </a:rPr>
              <a:t>http://www.khronos.org/registry/cl/</a:t>
            </a:r>
            <a:endParaRPr lang="en-US" altLang="zh-CN" sz="2400"/>
          </a:p>
          <a:p>
            <a:r>
              <a:rPr lang="en-US" altLang="zh-CN"/>
              <a:t>Khronos OpenCL Samples and Tutorials:</a:t>
            </a:r>
          </a:p>
          <a:p>
            <a:pPr lvl="1">
              <a:buFontTx/>
              <a:buNone/>
            </a:pPr>
            <a:r>
              <a:rPr lang="en-US" altLang="zh-CN" sz="2400">
                <a:hlinkClick r:id="rId3"/>
              </a:rPr>
              <a:t>http://www.khronos.org/developers/resources/opencl/</a:t>
            </a:r>
            <a:endParaRPr lang="en-US" altLang="zh-CN" sz="2400"/>
          </a:p>
          <a:p>
            <a:r>
              <a:rPr lang="en-US" altLang="zh-CN"/>
              <a:t>AMD OpenCL Resources:</a:t>
            </a:r>
          </a:p>
          <a:p>
            <a:pPr lvl="1">
              <a:buFontTx/>
              <a:buNone/>
            </a:pPr>
            <a:r>
              <a:rPr lang="en-US" altLang="zh-CN" sz="2400">
                <a:hlinkClick r:id="rId4"/>
              </a:rPr>
              <a:t>http://developer.amd.com/gpu/ATIStreamSDK/pages/TutorialOpenCL.aspx</a:t>
            </a:r>
            <a:endParaRPr lang="en-US" altLang="zh-CN" sz="2400"/>
          </a:p>
          <a:p>
            <a:r>
              <a:rPr lang="en-US" altLang="zh-CN"/>
              <a:t>NVIDIA OpenCL Resources:</a:t>
            </a:r>
          </a:p>
          <a:p>
            <a:pPr lvl="1">
              <a:buFontTx/>
              <a:buNone/>
            </a:pPr>
            <a:r>
              <a:rPr lang="en-US" altLang="zh-CN" sz="2400">
                <a:hlinkClick r:id="rId5"/>
              </a:rPr>
              <a:t>http://www.nvidia.com/object/cuda_opencl.html</a:t>
            </a:r>
            <a:endParaRPr lang="en-US" altLang="zh-CN" sz="2400"/>
          </a:p>
          <a:p>
            <a:pPr lvl="1"/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其它编程模型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err="1" smtClean="0"/>
              <a:t>OpenAcc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dirty="0" smtClean="0">
                <a:hlinkClick r:id="rId3"/>
              </a:rPr>
              <a:t>http://www.openacc-standard.org/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Mic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dirty="0" smtClean="0">
                <a:hlinkClick r:id="rId4"/>
              </a:rPr>
              <a:t>http://software.intel.com/en-us/mic-developer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/>
              <a:t>NVidia</a:t>
            </a:r>
            <a:r>
              <a:rPr lang="en-US" altLang="zh-CN" dirty="0" smtClean="0"/>
              <a:t> G200 Architecture(</a:t>
            </a:r>
            <a:r>
              <a:rPr lang="zh-CN" altLang="en-US" sz="1800" dirty="0" smtClean="0"/>
              <a:t>第二代统一架构</a:t>
            </a:r>
            <a:r>
              <a:rPr lang="en-US" altLang="zh-CN" dirty="0" smtClean="0"/>
              <a:t>)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grpSp>
        <p:nvGrpSpPr>
          <p:cNvPr id="2" name="Group 536"/>
          <p:cNvGrpSpPr/>
          <p:nvPr/>
        </p:nvGrpSpPr>
        <p:grpSpPr bwMode="auto">
          <a:xfrm>
            <a:off x="1357290" y="1142984"/>
            <a:ext cx="5937250" cy="4229100"/>
            <a:chOff x="1084" y="823"/>
            <a:chExt cx="4224" cy="2928"/>
          </a:xfrm>
        </p:grpSpPr>
        <p:sp>
          <p:nvSpPr>
            <p:cNvPr id="308761" name="Rectangle 537"/>
            <p:cNvSpPr>
              <a:spLocks noChangeArrowheads="1"/>
            </p:cNvSpPr>
            <p:nvPr/>
          </p:nvSpPr>
          <p:spPr bwMode="auto">
            <a:xfrm>
              <a:off x="1084" y="823"/>
              <a:ext cx="4224" cy="2928"/>
            </a:xfrm>
            <a:prstGeom prst="rect">
              <a:avLst/>
            </a:prstGeom>
            <a:solidFill>
              <a:srgbClr val="FFFF99"/>
            </a:solidFill>
            <a:ln w="936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pic>
          <p:nvPicPr>
            <p:cNvPr id="308762" name="Picture 53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32" y="2311"/>
              <a:ext cx="810" cy="1392"/>
            </a:xfrm>
            <a:prstGeom prst="rect">
              <a:avLst/>
            </a:prstGeom>
            <a:noFill/>
            <a:ln w="9525">
              <a:noFill/>
              <a:round/>
            </a:ln>
            <a:effectLst/>
          </p:spPr>
        </p:pic>
        <p:pic>
          <p:nvPicPr>
            <p:cNvPr id="308763" name="Picture 539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60" y="2311"/>
              <a:ext cx="810" cy="1392"/>
            </a:xfrm>
            <a:prstGeom prst="rect">
              <a:avLst/>
            </a:prstGeom>
            <a:noFill/>
            <a:ln w="9525">
              <a:noFill/>
              <a:round/>
            </a:ln>
            <a:effectLst/>
          </p:spPr>
        </p:pic>
        <p:pic>
          <p:nvPicPr>
            <p:cNvPr id="308764" name="Picture 54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788" y="2311"/>
              <a:ext cx="810" cy="1392"/>
            </a:xfrm>
            <a:prstGeom prst="rect">
              <a:avLst/>
            </a:prstGeom>
            <a:noFill/>
            <a:ln w="9525">
              <a:noFill/>
              <a:round/>
            </a:ln>
            <a:effectLst/>
          </p:spPr>
        </p:pic>
        <p:pic>
          <p:nvPicPr>
            <p:cNvPr id="308765" name="Picture 54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16" y="2311"/>
              <a:ext cx="810" cy="1392"/>
            </a:xfrm>
            <a:prstGeom prst="rect">
              <a:avLst/>
            </a:prstGeom>
            <a:noFill/>
            <a:ln w="9525">
              <a:noFill/>
              <a:round/>
            </a:ln>
            <a:effectLst/>
          </p:spPr>
        </p:pic>
        <p:pic>
          <p:nvPicPr>
            <p:cNvPr id="308766" name="Picture 54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44" y="2311"/>
              <a:ext cx="810" cy="1392"/>
            </a:xfrm>
            <a:prstGeom prst="rect">
              <a:avLst/>
            </a:prstGeom>
            <a:noFill/>
            <a:ln w="9525">
              <a:noFill/>
              <a:round/>
            </a:ln>
            <a:effectLst/>
          </p:spPr>
        </p:pic>
        <p:pic>
          <p:nvPicPr>
            <p:cNvPr id="308767" name="Picture 54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32" y="871"/>
              <a:ext cx="810" cy="1392"/>
            </a:xfrm>
            <a:prstGeom prst="rect">
              <a:avLst/>
            </a:prstGeom>
            <a:noFill/>
            <a:ln w="9525">
              <a:noFill/>
              <a:round/>
            </a:ln>
            <a:effectLst/>
          </p:spPr>
        </p:pic>
        <p:pic>
          <p:nvPicPr>
            <p:cNvPr id="308768" name="Picture 54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60" y="871"/>
              <a:ext cx="810" cy="1392"/>
            </a:xfrm>
            <a:prstGeom prst="rect">
              <a:avLst/>
            </a:prstGeom>
            <a:noFill/>
            <a:ln w="9525">
              <a:noFill/>
              <a:round/>
            </a:ln>
            <a:effectLst/>
          </p:spPr>
        </p:pic>
        <p:pic>
          <p:nvPicPr>
            <p:cNvPr id="308769" name="Picture 54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788" y="871"/>
              <a:ext cx="810" cy="1392"/>
            </a:xfrm>
            <a:prstGeom prst="rect">
              <a:avLst/>
            </a:prstGeom>
            <a:noFill/>
            <a:ln w="9525">
              <a:noFill/>
              <a:round/>
            </a:ln>
            <a:effectLst/>
          </p:spPr>
        </p:pic>
        <p:pic>
          <p:nvPicPr>
            <p:cNvPr id="308770" name="Picture 54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16" y="871"/>
              <a:ext cx="810" cy="1392"/>
            </a:xfrm>
            <a:prstGeom prst="rect">
              <a:avLst/>
            </a:prstGeom>
            <a:noFill/>
            <a:ln w="9525">
              <a:noFill/>
              <a:round/>
            </a:ln>
            <a:effectLst/>
          </p:spPr>
        </p:pic>
        <p:pic>
          <p:nvPicPr>
            <p:cNvPr id="308771" name="Picture 54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44" y="871"/>
              <a:ext cx="810" cy="1392"/>
            </a:xfrm>
            <a:prstGeom prst="rect">
              <a:avLst/>
            </a:prstGeom>
            <a:noFill/>
            <a:ln w="9525">
              <a:noFill/>
              <a:round/>
            </a:ln>
            <a:effectLst/>
          </p:spPr>
        </p:pic>
      </p:grpSp>
      <p:grpSp>
        <p:nvGrpSpPr>
          <p:cNvPr id="3" name="Group 548"/>
          <p:cNvGrpSpPr/>
          <p:nvPr/>
        </p:nvGrpSpPr>
        <p:grpSpPr bwMode="auto">
          <a:xfrm>
            <a:off x="1214414" y="5748372"/>
            <a:ext cx="2438400" cy="276225"/>
            <a:chOff x="1708" y="3799"/>
            <a:chExt cx="1536" cy="174"/>
          </a:xfrm>
        </p:grpSpPr>
        <p:sp>
          <p:nvSpPr>
            <p:cNvPr id="308773" name="Rectangle 549"/>
            <p:cNvSpPr>
              <a:spLocks noChangeArrowheads="1"/>
            </p:cNvSpPr>
            <p:nvPr/>
          </p:nvSpPr>
          <p:spPr bwMode="auto">
            <a:xfrm>
              <a:off x="1708" y="3814"/>
              <a:ext cx="144" cy="144"/>
            </a:xfrm>
            <a:prstGeom prst="rect">
              <a:avLst/>
            </a:prstGeom>
            <a:solidFill>
              <a:srgbClr val="008080"/>
            </a:solidFill>
            <a:ln w="936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8774" name="Text Box 550"/>
            <p:cNvSpPr txBox="1">
              <a:spLocks noChangeArrowheads="1"/>
            </p:cNvSpPr>
            <p:nvPr/>
          </p:nvSpPr>
          <p:spPr bwMode="auto">
            <a:xfrm>
              <a:off x="1852" y="3799"/>
              <a:ext cx="1392" cy="174"/>
            </a:xfrm>
            <a:prstGeom prst="rect">
              <a:avLst/>
            </a:prstGeom>
            <a:noFill/>
            <a:ln w="9525">
              <a:noFill/>
              <a:rou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defTabSz="457200">
                <a:spcBef>
                  <a:spcPts val="75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200" b="1">
                  <a:solidFill>
                    <a:srgbClr val="000000"/>
                  </a:solidFill>
                  <a:latin typeface="Arial" panose="020B0604020202020204" pitchFamily="34" charset="0"/>
                </a:rPr>
                <a:t>Streaming Processor (SP)</a:t>
              </a:r>
              <a:r>
                <a:rPr lang="ar-SA" altLang="zh-CN" sz="1200" b="1">
                  <a:solidFill>
                    <a:srgbClr val="000000"/>
                  </a:solidFill>
                  <a:latin typeface="Arial" panose="020B0604020202020204" pitchFamily="34" charset="0"/>
                </a:rPr>
                <a:t>‏</a:t>
              </a:r>
              <a:endParaRPr lang="en-US" altLang="zh-CN" sz="12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" name="Group 551"/>
          <p:cNvGrpSpPr/>
          <p:nvPr/>
        </p:nvGrpSpPr>
        <p:grpSpPr bwMode="auto">
          <a:xfrm>
            <a:off x="3684586" y="5727716"/>
            <a:ext cx="2438400" cy="276225"/>
            <a:chOff x="3340" y="3799"/>
            <a:chExt cx="1536" cy="174"/>
          </a:xfrm>
        </p:grpSpPr>
        <p:sp>
          <p:nvSpPr>
            <p:cNvPr id="308776" name="Rectangle 552"/>
            <p:cNvSpPr>
              <a:spLocks noChangeArrowheads="1"/>
            </p:cNvSpPr>
            <p:nvPr/>
          </p:nvSpPr>
          <p:spPr bwMode="auto">
            <a:xfrm>
              <a:off x="3340" y="3814"/>
              <a:ext cx="144" cy="144"/>
            </a:xfrm>
            <a:prstGeom prst="rect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8777" name="Text Box 553"/>
            <p:cNvSpPr txBox="1">
              <a:spLocks noChangeArrowheads="1"/>
            </p:cNvSpPr>
            <p:nvPr/>
          </p:nvSpPr>
          <p:spPr bwMode="auto">
            <a:xfrm>
              <a:off x="3484" y="3799"/>
              <a:ext cx="1392" cy="174"/>
            </a:xfrm>
            <a:prstGeom prst="rect">
              <a:avLst/>
            </a:prstGeom>
            <a:noFill/>
            <a:ln w="9525">
              <a:noFill/>
              <a:rou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defTabSz="457200">
                <a:spcBef>
                  <a:spcPts val="75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200" b="1">
                  <a:solidFill>
                    <a:srgbClr val="000000"/>
                  </a:solidFill>
                  <a:latin typeface="Arial" panose="020B0604020202020204" pitchFamily="34" charset="0"/>
                </a:rPr>
                <a:t>Special Function Unit (SFU)</a:t>
              </a:r>
              <a:r>
                <a:rPr lang="ar-SA" altLang="zh-CN" sz="1200" b="1">
                  <a:solidFill>
                    <a:srgbClr val="000000"/>
                  </a:solidFill>
                  <a:latin typeface="Arial" panose="020B0604020202020204" pitchFamily="34" charset="0"/>
                </a:rPr>
                <a:t>‏</a:t>
              </a:r>
              <a:endParaRPr lang="en-US" altLang="zh-CN" sz="12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" name="Group 554"/>
          <p:cNvGrpSpPr/>
          <p:nvPr/>
        </p:nvGrpSpPr>
        <p:grpSpPr bwMode="auto">
          <a:xfrm>
            <a:off x="6134099" y="5715016"/>
            <a:ext cx="2362200" cy="304800"/>
            <a:chOff x="1708" y="4063"/>
            <a:chExt cx="1488" cy="192"/>
          </a:xfrm>
        </p:grpSpPr>
        <p:sp>
          <p:nvSpPr>
            <p:cNvPr id="308779" name="Rectangle 555"/>
            <p:cNvSpPr>
              <a:spLocks noChangeArrowheads="1"/>
            </p:cNvSpPr>
            <p:nvPr/>
          </p:nvSpPr>
          <p:spPr bwMode="auto">
            <a:xfrm>
              <a:off x="1708" y="4063"/>
              <a:ext cx="288" cy="192"/>
            </a:xfrm>
            <a:prstGeom prst="rect">
              <a:avLst/>
            </a:prstGeom>
            <a:solidFill>
              <a:srgbClr val="33CCCC"/>
            </a:solidFill>
            <a:ln w="936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8780" name="Text Box 556"/>
            <p:cNvSpPr txBox="1">
              <a:spLocks noChangeArrowheads="1"/>
            </p:cNvSpPr>
            <p:nvPr/>
          </p:nvSpPr>
          <p:spPr bwMode="auto">
            <a:xfrm>
              <a:off x="2044" y="4072"/>
              <a:ext cx="1152" cy="174"/>
            </a:xfrm>
            <a:prstGeom prst="rect">
              <a:avLst/>
            </a:prstGeom>
            <a:noFill/>
            <a:ln w="9525">
              <a:noFill/>
              <a:rou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defTabSz="457200">
                <a:spcBef>
                  <a:spcPts val="750"/>
                </a:spcBef>
                <a:buClr>
                  <a:srgbClr val="000000"/>
                </a:buClr>
                <a:buSzPct val="100000"/>
                <a:buFont typeface="Arial" panose="020B0604020202020204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200" b="1">
                  <a:solidFill>
                    <a:srgbClr val="000000"/>
                  </a:solidFill>
                  <a:latin typeface="Arial" panose="020B0604020202020204" pitchFamily="34" charset="0"/>
                </a:rPr>
                <a:t>Double Precision FPU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2802953" y="6143644"/>
            <a:ext cx="3126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TPC</a:t>
            </a:r>
            <a:r>
              <a:rPr lang="en-US" dirty="0" smtClean="0">
                <a:solidFill>
                  <a:prstClr val="black"/>
                </a:solidFill>
              </a:rPr>
              <a:t>(Texture Processing Cluster)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Tesla</a:t>
            </a:r>
            <a:r>
              <a:rPr lang="zh-CN" altLang="en-US" dirty="0"/>
              <a:t>计算平台概述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214422"/>
            <a:ext cx="8715436" cy="2646626"/>
          </a:xfrm>
        </p:spPr>
        <p:txBody>
          <a:bodyPr>
            <a:normAutofit fontScale="92500"/>
          </a:bodyPr>
          <a:lstStyle/>
          <a:p>
            <a:r>
              <a:rPr lang="en-US" altLang="zh-CN" sz="2000" dirty="0"/>
              <a:t>Tesla</a:t>
            </a:r>
            <a:r>
              <a:rPr lang="zh-CN" altLang="en-US" sz="2000" dirty="0"/>
              <a:t>产品</a:t>
            </a:r>
            <a:r>
              <a:rPr lang="zh-CN" altLang="en-US" sz="2000" dirty="0" smtClean="0"/>
              <a:t>系列是</a:t>
            </a:r>
            <a:r>
              <a:rPr lang="en-US" altLang="zh-CN" sz="2000" dirty="0" smtClean="0"/>
              <a:t>NVIDIA</a:t>
            </a:r>
            <a:r>
              <a:rPr lang="zh-CN" altLang="en-US" sz="2000" dirty="0"/>
              <a:t>推出的专门用作计算的</a:t>
            </a:r>
            <a:r>
              <a:rPr lang="en-US" altLang="zh-CN" sz="2000" dirty="0"/>
              <a:t>GPU</a:t>
            </a:r>
            <a:r>
              <a:rPr lang="zh-CN" altLang="en-US" sz="2000" dirty="0"/>
              <a:t>卡，</a:t>
            </a:r>
            <a:r>
              <a:rPr lang="en-US" altLang="zh-CN" sz="2000" dirty="0"/>
              <a:t>GPU</a:t>
            </a:r>
            <a:r>
              <a:rPr lang="zh-CN" altLang="en-US" sz="2000" dirty="0"/>
              <a:t>加速的计算是</a:t>
            </a:r>
            <a:r>
              <a:rPr lang="zh-CN" altLang="en-US" sz="2000" dirty="0" smtClean="0"/>
              <a:t>利用图形处理</a:t>
            </a:r>
            <a:r>
              <a:rPr lang="zh-CN" altLang="en-US" sz="2000" dirty="0"/>
              <a:t>器（</a:t>
            </a:r>
            <a:r>
              <a:rPr lang="en-US" altLang="zh-CN" sz="2000" dirty="0"/>
              <a:t>GPU</a:t>
            </a:r>
            <a:r>
              <a:rPr lang="zh-CN" altLang="en-US" sz="2000" dirty="0"/>
              <a:t>）</a:t>
            </a:r>
            <a:r>
              <a:rPr lang="zh-CN" altLang="en-US" sz="2000" dirty="0" smtClean="0"/>
              <a:t>以及</a:t>
            </a:r>
            <a:r>
              <a:rPr lang="en-US" altLang="zh-CN" sz="2000" dirty="0" smtClean="0"/>
              <a:t>CPU</a:t>
            </a:r>
            <a:r>
              <a:rPr lang="zh-CN" altLang="en-US" sz="2000" dirty="0"/>
              <a:t>来协同工作加速科学、工程以及企业级应用程序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en-US" altLang="zh-CN" sz="2000" dirty="0" smtClean="0"/>
              <a:t>GPU</a:t>
            </a:r>
            <a:r>
              <a:rPr lang="zh-CN" altLang="en-US" sz="2000" dirty="0"/>
              <a:t>计算不是传统意义上的图形绘制，而是使用图形卡进行一般意义上的计算，今天</a:t>
            </a:r>
            <a:r>
              <a:rPr lang="en-US" altLang="zh-CN" sz="2000" dirty="0"/>
              <a:t>GPU</a:t>
            </a:r>
            <a:r>
              <a:rPr lang="zh-CN" altLang="en-US" sz="2000" dirty="0"/>
              <a:t>已经发展成为一种高度并行化、多线程、多核的处理器，具有杰出的计算功率和极高的存储带宽。</a:t>
            </a:r>
          </a:p>
          <a:p>
            <a:r>
              <a:rPr lang="zh-CN" altLang="en-US" sz="2000" dirty="0"/>
              <a:t> </a:t>
            </a:r>
            <a:r>
              <a:rPr lang="zh-CN" altLang="en-US" sz="2000" dirty="0" smtClean="0"/>
              <a:t>理解 </a:t>
            </a:r>
            <a:r>
              <a:rPr lang="en-US" altLang="zh-CN" sz="2000" dirty="0"/>
              <a:t>CPU </a:t>
            </a:r>
            <a:r>
              <a:rPr lang="zh-CN" altLang="en-US" sz="2000" dirty="0"/>
              <a:t>与 </a:t>
            </a:r>
            <a:r>
              <a:rPr lang="en-US" altLang="zh-CN" sz="2000" dirty="0"/>
              <a:t>GPU </a:t>
            </a:r>
            <a:r>
              <a:rPr lang="zh-CN" altLang="en-US" sz="2000" dirty="0"/>
              <a:t>之间区别的一种简单方式就是对比它们如何处理任务。 </a:t>
            </a:r>
            <a:r>
              <a:rPr lang="en-US" altLang="zh-CN" sz="2000" dirty="0"/>
              <a:t>CPU </a:t>
            </a:r>
            <a:r>
              <a:rPr lang="zh-CN" altLang="en-US" sz="2000" dirty="0"/>
              <a:t>由专为顺序串行处理而优化的几个核心组成。另一方面，</a:t>
            </a:r>
            <a:r>
              <a:rPr lang="en-US" altLang="zh-CN" sz="2000" dirty="0"/>
              <a:t>GPU </a:t>
            </a:r>
            <a:r>
              <a:rPr lang="zh-CN" altLang="en-US" sz="2000" dirty="0"/>
              <a:t>则由数以千计的更小、更高效的核心组成，这些核心专为同时处理多任务而设计。</a:t>
            </a:r>
          </a:p>
          <a:p>
            <a:endParaRPr lang="zh-CN" altLang="en-US" dirty="0"/>
          </a:p>
        </p:txBody>
      </p:sp>
      <p:pic>
        <p:nvPicPr>
          <p:cNvPr id="7170" name="Picture 2" descr="http://www.orientalchina.cn/static/editor/ckeditor/ckfinder/upfile/images/33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933056"/>
            <a:ext cx="39624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214422"/>
            <a:ext cx="8715436" cy="1494498"/>
          </a:xfrm>
        </p:spPr>
        <p:txBody>
          <a:bodyPr/>
          <a:lstStyle/>
          <a:p>
            <a:r>
              <a:rPr lang="en-US" altLang="zh-CN" dirty="0" err="1"/>
              <a:t>Kepler</a:t>
            </a:r>
            <a:r>
              <a:rPr lang="en-US" altLang="zh-CN" dirty="0"/>
              <a:t> </a:t>
            </a:r>
            <a:r>
              <a:rPr lang="zh-CN" altLang="en-US" dirty="0"/>
              <a:t>架构</a:t>
            </a:r>
            <a:br>
              <a:rPr lang="zh-CN" altLang="en-US" dirty="0"/>
            </a:br>
            <a:r>
              <a:rPr lang="en-US" altLang="zh-CN" sz="2000" dirty="0"/>
              <a:t>NVIDIA Tesla</a:t>
            </a:r>
            <a:r>
              <a:rPr lang="zh-CN" altLang="en-US" sz="2000" dirty="0"/>
              <a:t>并行计算架构从</a:t>
            </a:r>
            <a:r>
              <a:rPr lang="en-US" altLang="zh-CN" sz="2000" dirty="0"/>
              <a:t>G80</a:t>
            </a:r>
            <a:r>
              <a:rPr lang="zh-CN" altLang="en-US" sz="2000" dirty="0"/>
              <a:t>架构，</a:t>
            </a:r>
            <a:r>
              <a:rPr lang="en-US" altLang="zh-CN" sz="2000" dirty="0"/>
              <a:t>Fermi</a:t>
            </a:r>
            <a:r>
              <a:rPr lang="zh-CN" altLang="en-US" sz="2000" dirty="0"/>
              <a:t>架构到目前</a:t>
            </a:r>
            <a:r>
              <a:rPr lang="en-US" altLang="zh-CN" sz="2000" dirty="0" err="1"/>
              <a:t>Kepler</a:t>
            </a:r>
            <a:r>
              <a:rPr lang="zh-CN" altLang="en-US" sz="2000" dirty="0"/>
              <a:t>架构，每一代架构更新都带来产品工艺、计算能力、存储带宽等方面的巨大提升，与</a:t>
            </a:r>
            <a:r>
              <a:rPr lang="en-US" altLang="zh-CN" sz="2000" dirty="0"/>
              <a:t>CPU</a:t>
            </a:r>
            <a:r>
              <a:rPr lang="zh-CN" altLang="en-US" sz="2000" dirty="0"/>
              <a:t>相比</a:t>
            </a:r>
            <a:r>
              <a:rPr lang="en-US" altLang="zh-CN" sz="2000" dirty="0"/>
              <a:t>GPU</a:t>
            </a:r>
            <a:r>
              <a:rPr lang="zh-CN" altLang="en-US" sz="2000" dirty="0"/>
              <a:t>发展更快，具有更强大的计算能力。</a:t>
            </a:r>
          </a:p>
        </p:txBody>
      </p:sp>
      <p:pic>
        <p:nvPicPr>
          <p:cNvPr id="10242" name="Picture 2" descr="http://www.orientalchina.cn/static/editor/ckeditor/ckfinder/upfile/images/2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77343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214422"/>
            <a:ext cx="8715436" cy="2430602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NVIDIA</a:t>
            </a:r>
            <a:r>
              <a:rPr lang="zh-CN" altLang="en-US" dirty="0"/>
              <a:t>推出的</a:t>
            </a:r>
            <a:r>
              <a:rPr lang="en-US" altLang="zh-CN" dirty="0" err="1"/>
              <a:t>Kepler</a:t>
            </a:r>
            <a:r>
              <a:rPr lang="zh-CN" altLang="en-US" dirty="0"/>
              <a:t>架构</a:t>
            </a:r>
            <a:r>
              <a:rPr lang="zh-CN" altLang="en-US" sz="1600" dirty="0"/>
              <a:t>，</a:t>
            </a:r>
            <a:r>
              <a:rPr lang="en-US" altLang="zh-CN" sz="1600" dirty="0" err="1"/>
              <a:t>Kepler</a:t>
            </a:r>
            <a:r>
              <a:rPr lang="en-US" altLang="zh-CN" sz="1600" dirty="0"/>
              <a:t> GK110</a:t>
            </a:r>
            <a:r>
              <a:rPr lang="zh-CN" altLang="en-US" sz="1600" dirty="0"/>
              <a:t>由</a:t>
            </a:r>
            <a:r>
              <a:rPr lang="en-US" altLang="zh-CN" sz="1600" dirty="0"/>
              <a:t>71</a:t>
            </a:r>
            <a:r>
              <a:rPr lang="zh-CN" altLang="en-US" sz="1600" dirty="0"/>
              <a:t>亿个晶体管组成，是当时速度最快，架构最为复杂的微处理器，</a:t>
            </a:r>
            <a:r>
              <a:rPr lang="en-US" altLang="zh-CN" sz="1600" dirty="0"/>
              <a:t>GK110</a:t>
            </a:r>
            <a:r>
              <a:rPr lang="zh-CN" altLang="en-US" sz="1600" dirty="0"/>
              <a:t>应用于</a:t>
            </a:r>
            <a:r>
              <a:rPr lang="en-US" altLang="zh-CN" sz="1600" dirty="0"/>
              <a:t>Tesla K20</a:t>
            </a:r>
            <a:r>
              <a:rPr lang="zh-CN" altLang="en-US" sz="1600" dirty="0"/>
              <a:t>产品，开启了</a:t>
            </a:r>
            <a:r>
              <a:rPr lang="en-US" altLang="zh-CN" sz="1600" dirty="0"/>
              <a:t>2496</a:t>
            </a:r>
            <a:r>
              <a:rPr lang="zh-CN" altLang="en-US" sz="1600" dirty="0"/>
              <a:t>个流处理器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err="1" smtClean="0"/>
              <a:t>Kepler</a:t>
            </a:r>
            <a:r>
              <a:rPr lang="zh-CN" altLang="en-US" dirty="0" smtClean="0"/>
              <a:t>具有三</a:t>
            </a:r>
            <a:r>
              <a:rPr lang="zh-CN" altLang="en-US" dirty="0"/>
              <a:t>个重要特点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SMX </a:t>
            </a:r>
            <a:r>
              <a:rPr lang="zh-CN" altLang="en-US" dirty="0" smtClean="0"/>
              <a:t>新一代</a:t>
            </a:r>
            <a:r>
              <a:rPr lang="zh-CN" altLang="en-US" dirty="0"/>
              <a:t>流式</a:t>
            </a:r>
            <a:r>
              <a:rPr lang="zh-CN" altLang="en-US" dirty="0" smtClean="0"/>
              <a:t>多处理器：</a:t>
            </a:r>
            <a:r>
              <a:rPr lang="zh-CN" altLang="en-US" sz="1900" dirty="0" smtClean="0"/>
              <a:t>功能</a:t>
            </a:r>
            <a:r>
              <a:rPr lang="zh-CN" altLang="en-US" sz="1900" dirty="0"/>
              <a:t>最强大的流式多处理器（</a:t>
            </a:r>
            <a:r>
              <a:rPr lang="en-US" altLang="zh-CN" sz="1900" dirty="0"/>
              <a:t>SM</a:t>
            </a:r>
            <a:r>
              <a:rPr lang="zh-CN" altLang="en-US" sz="1900" dirty="0"/>
              <a:t>），</a:t>
            </a:r>
            <a:r>
              <a:rPr lang="zh-CN" altLang="en-US" sz="1900" dirty="0" smtClean="0"/>
              <a:t>而且省电</a:t>
            </a:r>
            <a:r>
              <a:rPr lang="zh-CN" altLang="en-US" sz="1900" dirty="0"/>
              <a:t>、</a:t>
            </a:r>
            <a:r>
              <a:rPr lang="zh-CN" altLang="en-US" sz="1900" dirty="0" smtClean="0"/>
              <a:t>编程性好。</a:t>
            </a:r>
            <a:endParaRPr lang="zh-CN" altLang="en-US" sz="1900" dirty="0"/>
          </a:p>
        </p:txBody>
      </p:sp>
      <p:pic>
        <p:nvPicPr>
          <p:cNvPr id="12292" name="Picture 4" descr="http://www.orientalchina.cn/static/editor/ckeditor/ckfinder/upfile/images/2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861048"/>
            <a:ext cx="49244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/>
              <a:t>Dynamic Parallelism </a:t>
            </a:r>
            <a:r>
              <a:rPr lang="zh-CN" altLang="en-US" dirty="0"/>
              <a:t>动态创建</a:t>
            </a:r>
            <a:r>
              <a:rPr lang="zh-CN" altLang="en-US" dirty="0" smtClean="0"/>
              <a:t>工作：</a:t>
            </a:r>
            <a:r>
              <a:rPr lang="zh-CN" altLang="en-US" sz="1400" dirty="0" smtClean="0">
                <a:solidFill>
                  <a:srgbClr val="5A5A5A"/>
                </a:solidFill>
                <a:latin typeface="微软雅黑" panose="020B0503020204020204" charset="-122"/>
              </a:rPr>
              <a:t>任何</a:t>
            </a:r>
            <a:r>
              <a:rPr lang="zh-CN" altLang="en-US" sz="1400" dirty="0">
                <a:solidFill>
                  <a:srgbClr val="5A5A5A"/>
                </a:solidFill>
                <a:latin typeface="微软雅黑" panose="020B0503020204020204" charset="-122"/>
              </a:rPr>
              <a:t>内核可以启动另外一个内核，并创建额外的工作所需的必要流程、事件和依赖，而无需主机</a:t>
            </a:r>
            <a:r>
              <a:rPr lang="en-US" altLang="zh-CN" sz="1400" dirty="0">
                <a:solidFill>
                  <a:srgbClr val="5A5A5A"/>
                </a:solidFill>
                <a:latin typeface="微软雅黑" panose="020B0503020204020204" charset="-122"/>
              </a:rPr>
              <a:t>CPU</a:t>
            </a:r>
            <a:r>
              <a:rPr lang="zh-CN" altLang="en-US" sz="1400" dirty="0">
                <a:solidFill>
                  <a:srgbClr val="5A5A5A"/>
                </a:solidFill>
                <a:latin typeface="微软雅黑" panose="020B0503020204020204" charset="-122"/>
              </a:rPr>
              <a:t>的介入。</a:t>
            </a:r>
            <a:endParaRPr lang="en-US" altLang="zh-CN" sz="1400" dirty="0" smtClean="0"/>
          </a:p>
          <a:p>
            <a:pPr lvl="1"/>
            <a:r>
              <a:rPr lang="en-US" altLang="zh-CN" dirty="0" smtClean="0"/>
              <a:t>Hyper-Q</a:t>
            </a:r>
            <a:r>
              <a:rPr lang="zh-CN" altLang="en-US" dirty="0"/>
              <a:t>最大化</a:t>
            </a:r>
            <a:r>
              <a:rPr lang="en-US" altLang="zh-CN" dirty="0"/>
              <a:t>GPU</a:t>
            </a:r>
            <a:r>
              <a:rPr lang="zh-CN" altLang="en-US" dirty="0" smtClean="0"/>
              <a:t>资源：</a:t>
            </a:r>
            <a:r>
              <a:rPr lang="en-US" altLang="zh-CN" sz="1200" dirty="0"/>
              <a:t>Hyper-Q</a:t>
            </a:r>
            <a:r>
              <a:rPr lang="zh-CN" altLang="en-US" sz="1200" dirty="0"/>
              <a:t>允许多个</a:t>
            </a:r>
            <a:r>
              <a:rPr lang="en-US" altLang="zh-CN" sz="1200" dirty="0"/>
              <a:t>CPU</a:t>
            </a:r>
            <a:r>
              <a:rPr lang="zh-CN" altLang="en-US" sz="1200" dirty="0"/>
              <a:t>核同时在单一</a:t>
            </a:r>
            <a:r>
              <a:rPr lang="en-US" altLang="zh-CN" sz="1200" dirty="0"/>
              <a:t>GPU</a:t>
            </a:r>
            <a:r>
              <a:rPr lang="zh-CN" altLang="en-US" sz="1200" dirty="0"/>
              <a:t>上启动工作</a:t>
            </a:r>
          </a:p>
          <a:p>
            <a:endParaRPr lang="zh-CN" altLang="en-US" dirty="0"/>
          </a:p>
        </p:txBody>
      </p:sp>
      <p:pic>
        <p:nvPicPr>
          <p:cNvPr id="4" name="Picture 2" descr="http://www.orientalchina.cn/static/editor/ckeditor/ckfinder/upfile/images/2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7" y="2492896"/>
            <a:ext cx="4811585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www.orientalchina.cn/static/editor/ckeditor/ckfinder/upfile/images/20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781" y="4365104"/>
            <a:ext cx="5095219" cy="232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提纲</a:t>
            </a: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57422" y="1285860"/>
            <a:ext cx="4786346" cy="5000660"/>
          </a:xfrm>
        </p:spPr>
        <p:txBody>
          <a:bodyPr/>
          <a:lstStyle/>
          <a:p>
            <a:r>
              <a:rPr 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从</a:t>
            </a:r>
            <a:r>
              <a:rPr lang="zh-CN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GPGPU</a:t>
            </a:r>
            <a:r>
              <a:rPr 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到</a:t>
            </a:r>
            <a:r>
              <a:rPr lang="zh-CN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CUDA</a:t>
            </a:r>
            <a:endParaRPr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CUDA</a:t>
            </a:r>
            <a:r>
              <a:rPr lang="zh-CN" altLang="en-US" dirty="0" smtClean="0">
                <a:ea typeface="宋体" panose="02010600030101010101" pitchFamily="2" charset="-122"/>
              </a:rPr>
              <a:t>并行程序组织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zh-CN" altLang="zh-CN" dirty="0" smtClean="0">
                <a:ea typeface="宋体" panose="02010600030101010101" pitchFamily="2" charset="-122"/>
              </a:rPr>
              <a:t>并行</a:t>
            </a:r>
            <a:r>
              <a:rPr lang="zh-CN" altLang="en-US" dirty="0" smtClean="0">
                <a:ea typeface="宋体" panose="02010600030101010101" pitchFamily="2" charset="-122"/>
              </a:rPr>
              <a:t>执行模型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CUDA</a:t>
            </a:r>
            <a:r>
              <a:rPr lang="zh-CN" altLang="en-US" dirty="0" smtClean="0">
                <a:ea typeface="宋体" panose="02010600030101010101" pitchFamily="2" charset="-122"/>
              </a:rPr>
              <a:t>基础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CUDA</a:t>
            </a:r>
            <a:r>
              <a:rPr lang="zh-CN" altLang="en-US" dirty="0" smtClean="0">
                <a:ea typeface="宋体" panose="02010600030101010101" pitchFamily="2" charset="-122"/>
              </a:rPr>
              <a:t>存储器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/>
              <a:t>CUDA</a:t>
            </a:r>
            <a:r>
              <a:rPr lang="zh-CN" altLang="en-US" dirty="0" smtClean="0"/>
              <a:t>程序设计工具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115616" y="2132856"/>
          <a:ext cx="6840761" cy="3888432"/>
        </p:xfrm>
        <a:graphic>
          <a:graphicData uri="http://schemas.openxmlformats.org/drawingml/2006/table">
            <a:tbl>
              <a:tblPr/>
              <a:tblGrid>
                <a:gridCol w="1473822"/>
                <a:gridCol w="1320878"/>
                <a:gridCol w="1390399"/>
                <a:gridCol w="1390399"/>
                <a:gridCol w="1265263"/>
              </a:tblGrid>
              <a:tr h="471967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050" dirty="0">
                          <a:solidFill>
                            <a:srgbClr val="5A5A5A"/>
                          </a:solidFill>
                          <a:effectLst/>
                          <a:latin typeface="宋体" panose="02010600030101010101" pitchFamily="2" charset="-122"/>
                        </a:rPr>
                        <a:t>主流</a:t>
                      </a:r>
                      <a:r>
                        <a:rPr lang="en-US" sz="1050" dirty="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NVIDIA Tesla </a:t>
                      </a:r>
                      <a:r>
                        <a:rPr lang="en-US" sz="1050" dirty="0" err="1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Kepler</a:t>
                      </a:r>
                      <a:r>
                        <a:rPr lang="zh-CN" altLang="en-US" sz="1050" dirty="0">
                          <a:solidFill>
                            <a:srgbClr val="5A5A5A"/>
                          </a:solidFill>
                          <a:effectLst/>
                          <a:latin typeface="宋体" panose="02010600030101010101" pitchFamily="2" charset="-122"/>
                        </a:rPr>
                        <a:t>架构产品线</a:t>
                      </a:r>
                      <a:endParaRPr lang="zh-CN" altLang="en-US" dirty="0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2135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 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Tesla K80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Tesla K40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Tesla K20X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Tesla K20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</a:tr>
              <a:tr h="4270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Stream Processors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2 * 2496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2880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2688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2496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35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Core Clock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562 MHz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745 MHz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732 MHz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706 MHz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70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Boost Clock(s)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875 MHz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875MHz,810MHz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N/A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N/A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35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Memory Clock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5 GHz DDR5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6GHz DDR5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5.2 GHz DDR5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5.2 GHz DDR5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70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Memory Bus Width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2 x 384-bit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384-bit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384-bit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320-bit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35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VRAM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2 x 12GB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12GB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6GB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5GB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35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Single Precision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8.74 TFLOPs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4.29 TFLOPs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3.95 TFLOPs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3.52 TFLOPs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70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Double Precision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2.91 TFLOPs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1.43 TFLOPs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1.31 TFLOPs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1.17 TFLOPs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35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TDP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300 W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235 W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 235 W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225 W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70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Cooling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Passive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Active/Passive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Passive</a:t>
                      </a:r>
                      <a:endParaRPr lang="en-US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5A5A5A"/>
                          </a:solidFill>
                          <a:effectLst/>
                          <a:latin typeface="微软雅黑" panose="020B0503020204020204" charset="-122"/>
                        </a:rPr>
                        <a:t>Active/Passive</a:t>
                      </a:r>
                      <a:endParaRPr lang="en-US" dirty="0">
                        <a:solidFill>
                          <a:srgbClr val="5A5A5A"/>
                        </a:solidFill>
                        <a:effectLst/>
                        <a:latin typeface="微软雅黑" panose="020B050302020402020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91680" y="4725144"/>
            <a:ext cx="5616624" cy="106245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 smtClean="0"/>
              <a:t>CPU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GPU</a:t>
            </a:r>
            <a:r>
              <a:rPr lang="zh-CN" altLang="en-US" dirty="0" smtClean="0"/>
              <a:t>性能对比</a:t>
            </a:r>
            <a:endParaRPr lang="zh-CN" altLang="en-US" dirty="0"/>
          </a:p>
        </p:txBody>
      </p:sp>
      <p:pic>
        <p:nvPicPr>
          <p:cNvPr id="15362" name="Picture 2" descr="http://www.orientalchina.cn/static/editor/ckeditor/ckfinder/upfile/images/2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44" y="1556792"/>
            <a:ext cx="669520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GPU</a:t>
            </a:r>
            <a:r>
              <a:rPr lang="zh-CN" altLang="en-US" dirty="0" smtClean="0"/>
              <a:t>在高性能计算领域发展及现状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428736"/>
            <a:ext cx="8715436" cy="4500594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GPU</a:t>
            </a:r>
            <a:r>
              <a:rPr lang="zh-CN" altLang="en-US" sz="2800" dirty="0" smtClean="0"/>
              <a:t>在高性能计算领域的使用，使得</a:t>
            </a:r>
            <a:r>
              <a:rPr lang="en-US" altLang="zh-CN" sz="2800" dirty="0" smtClean="0"/>
              <a:t>CPU</a:t>
            </a:r>
            <a:r>
              <a:rPr lang="zh-CN" altLang="en-US" sz="2800" dirty="0" smtClean="0"/>
              <a:t>不再是计算芯片的唯一选择。</a:t>
            </a:r>
            <a:endParaRPr lang="en-US" altLang="zh-CN" sz="2800" dirty="0" smtClean="0"/>
          </a:p>
          <a:p>
            <a:r>
              <a:rPr lang="zh-CN" altLang="en-US" sz="2800" dirty="0" smtClean="0"/>
              <a:t>与</a:t>
            </a:r>
            <a:r>
              <a:rPr lang="en-US" altLang="zh-CN" sz="2800" dirty="0" smtClean="0"/>
              <a:t>CPU</a:t>
            </a:r>
            <a:r>
              <a:rPr lang="zh-CN" altLang="en-US" sz="2800" dirty="0" smtClean="0"/>
              <a:t>相比，</a:t>
            </a:r>
            <a:r>
              <a:rPr lang="en-US" altLang="zh-CN" sz="2800" dirty="0" smtClean="0"/>
              <a:t>GPU</a:t>
            </a:r>
            <a:r>
              <a:rPr lang="zh-CN" altLang="en-US" sz="2800" dirty="0" smtClean="0"/>
              <a:t>具有更强大的计算能力（</a:t>
            </a:r>
            <a:r>
              <a:rPr lang="zh-CN" altLang="en-US" sz="1600" dirty="0" smtClean="0"/>
              <a:t>目前</a:t>
            </a:r>
            <a:r>
              <a:rPr lang="en-US" altLang="zh-CN" sz="1600" dirty="0" err="1" smtClean="0"/>
              <a:t>Nvidia</a:t>
            </a:r>
            <a:r>
              <a:rPr lang="zh-CN" altLang="en-US" sz="1600" dirty="0" smtClean="0"/>
              <a:t>最新</a:t>
            </a:r>
            <a:r>
              <a:rPr lang="en-US" altLang="zh-CN" sz="1600" dirty="0" smtClean="0"/>
              <a:t>K80</a:t>
            </a:r>
            <a:r>
              <a:rPr lang="zh-CN" altLang="en-US" sz="1600" dirty="0" smtClean="0"/>
              <a:t>具有</a:t>
            </a:r>
            <a:r>
              <a:rPr lang="en-US" altLang="zh-CN" sz="1600" dirty="0" smtClean="0"/>
              <a:t>4992</a:t>
            </a:r>
            <a:r>
              <a:rPr lang="zh-CN" altLang="en-US" sz="1600" dirty="0" smtClean="0"/>
              <a:t>个</a:t>
            </a:r>
            <a:r>
              <a:rPr lang="en-US" altLang="zh-CN" sz="1600" dirty="0" smtClean="0"/>
              <a:t>core</a:t>
            </a:r>
            <a:r>
              <a:rPr lang="zh-CN" altLang="en-US" sz="1600" dirty="0" smtClean="0"/>
              <a:t>，双精度浮点计算能力高达</a:t>
            </a:r>
            <a:r>
              <a:rPr lang="en-US" altLang="zh-CN" sz="1600" dirty="0" smtClean="0"/>
              <a:t>2.9TFlops</a:t>
            </a:r>
            <a:r>
              <a:rPr lang="zh-CN" altLang="en-US" sz="1600" dirty="0" smtClean="0"/>
              <a:t>，内部存储带宽</a:t>
            </a:r>
            <a:r>
              <a:rPr lang="en-US" altLang="zh-CN" sz="1600" dirty="0" smtClean="0"/>
              <a:t>480GB/s</a:t>
            </a:r>
            <a:r>
              <a:rPr lang="zh-CN" altLang="en-US" sz="2800" dirty="0" smtClean="0"/>
              <a:t>），任务处理模式更简单，逐渐应用于高性能计算领域。</a:t>
            </a:r>
            <a:endParaRPr lang="en-US" altLang="zh-CN" sz="2800" dirty="0" smtClean="0"/>
          </a:p>
          <a:p>
            <a:r>
              <a:rPr lang="en-US" altLang="zh-CN" sz="2800" dirty="0" smtClean="0"/>
              <a:t>GPU</a:t>
            </a:r>
            <a:r>
              <a:rPr lang="zh-CN" altLang="en-US" sz="2800" dirty="0" smtClean="0"/>
              <a:t>以其强大的计算能力，吸引用户采用</a:t>
            </a:r>
            <a:r>
              <a:rPr lang="en-US" altLang="zh-CN" sz="2800" dirty="0" smtClean="0"/>
              <a:t>GPU</a:t>
            </a:r>
            <a:r>
              <a:rPr lang="zh-CN" altLang="en-US" sz="2800" dirty="0" smtClean="0"/>
              <a:t>加速应用程序的执行效率，同时</a:t>
            </a:r>
            <a:r>
              <a:rPr lang="en-US" altLang="zh-CN" sz="2800" dirty="0" smtClean="0"/>
              <a:t>GPU</a:t>
            </a:r>
            <a:r>
              <a:rPr lang="zh-CN" altLang="en-US" sz="2800" dirty="0" smtClean="0"/>
              <a:t>还具有成本低、性能高、功耗小等优势，降低用户的整体拥有成本。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214422"/>
            <a:ext cx="8501122" cy="1857388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在</a:t>
            </a:r>
            <a:r>
              <a:rPr lang="en-US" altLang="zh-CN" sz="2800" dirty="0" smtClean="0"/>
              <a:t>HPC</a:t>
            </a:r>
            <a:r>
              <a:rPr lang="zh-CN" altLang="en-US" sz="2800" dirty="0" smtClean="0"/>
              <a:t>世界</a:t>
            </a:r>
            <a:r>
              <a:rPr lang="en-US" altLang="zh-CN" sz="2800" dirty="0" smtClean="0"/>
              <a:t>TOP500</a:t>
            </a:r>
            <a:r>
              <a:rPr lang="zh-CN" altLang="en-US" sz="2800" dirty="0" smtClean="0"/>
              <a:t>中使用协处理器的系统越来越多，协处理器包括</a:t>
            </a:r>
            <a:r>
              <a:rPr lang="en-US" altLang="zh-CN" sz="2800" dirty="0" err="1" smtClean="0"/>
              <a:t>Nvidia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Intel Xeon Phi</a:t>
            </a:r>
            <a:r>
              <a:rPr lang="zh-CN" altLang="en-US" sz="2800" dirty="0" smtClean="0"/>
              <a:t>等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2015</a:t>
            </a:r>
            <a:r>
              <a:rPr lang="zh-CN" altLang="en-US" sz="2400" dirty="0" smtClean="0"/>
              <a:t>年</a:t>
            </a:r>
            <a:r>
              <a:rPr lang="en-US" altLang="zh-CN" sz="2400" dirty="0" smtClean="0"/>
              <a:t>11</a:t>
            </a:r>
            <a:r>
              <a:rPr lang="zh-CN" altLang="en-US" sz="2400" dirty="0" smtClean="0"/>
              <a:t>月，</a:t>
            </a:r>
            <a:r>
              <a:rPr lang="en-US" altLang="zh-CN" sz="2400" dirty="0" smtClean="0"/>
              <a:t>TOP 500</a:t>
            </a:r>
            <a:r>
              <a:rPr lang="zh-CN" altLang="en-US" sz="2400" dirty="0" smtClean="0"/>
              <a:t>中有</a:t>
            </a:r>
            <a:r>
              <a:rPr lang="en-US" altLang="zh-CN" sz="2400" dirty="0" smtClean="0"/>
              <a:t>104</a:t>
            </a:r>
            <a:r>
              <a:rPr lang="zh-CN" altLang="en-US" sz="2400" dirty="0" smtClean="0"/>
              <a:t>套</a:t>
            </a:r>
            <a:endParaRPr lang="en-US" altLang="zh-CN" sz="2400" dirty="0" smtClean="0"/>
          </a:p>
          <a:p>
            <a:pPr lvl="1"/>
            <a:endParaRPr lang="zh-CN" altLang="en-US" sz="2400" dirty="0"/>
          </a:p>
        </p:txBody>
      </p:sp>
      <p:pic>
        <p:nvPicPr>
          <p:cNvPr id="2365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2928934"/>
            <a:ext cx="5441396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214422"/>
            <a:ext cx="8715436" cy="307867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作为高性能计算新的应用领域，深度学习（</a:t>
            </a:r>
            <a:r>
              <a:rPr lang="en-US" altLang="zh-CN" sz="2000" dirty="0"/>
              <a:t>Deep Learning</a:t>
            </a:r>
            <a:r>
              <a:rPr lang="zh-CN" altLang="en-US" sz="2000" dirty="0"/>
              <a:t>）是近年来机器学习的热点，在图像识别、语音识别等领域取得了突破性进展，其应用模式采用大数据</a:t>
            </a:r>
            <a:r>
              <a:rPr lang="en-US" altLang="zh-CN" sz="2000" dirty="0"/>
              <a:t>+</a:t>
            </a:r>
            <a:r>
              <a:rPr lang="zh-CN" altLang="en-US" sz="2000" dirty="0"/>
              <a:t>深度神经网络模型相结合，以</a:t>
            </a:r>
            <a:r>
              <a:rPr lang="en-US" altLang="zh-CN" sz="2000" dirty="0"/>
              <a:t>GPU</a:t>
            </a:r>
            <a:r>
              <a:rPr lang="zh-CN" altLang="en-US" sz="2000" dirty="0"/>
              <a:t>集群方式对数据或深度网络模型进行并行化，加速程序执行效率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zh-CN" altLang="en-US" sz="2000" dirty="0" smtClean="0"/>
              <a:t>利用</a:t>
            </a:r>
            <a:r>
              <a:rPr lang="en-US" altLang="zh-CN" sz="2000" dirty="0"/>
              <a:t>GPU</a:t>
            </a:r>
            <a:r>
              <a:rPr lang="zh-CN" altLang="en-US" sz="2000" dirty="0"/>
              <a:t>来加速深度学习，训练深度学习网络，可以充分发挥</a:t>
            </a:r>
            <a:r>
              <a:rPr lang="en-US" altLang="zh-CN" sz="2000" dirty="0"/>
              <a:t>GPU</a:t>
            </a:r>
            <a:r>
              <a:rPr lang="zh-CN" altLang="en-US" sz="2000" dirty="0"/>
              <a:t>数以千计计算核心的高效并行计算能力，在使用海量数据训练数据场景下，所耗费时间大幅缩短，占用的服务器也更少。采用</a:t>
            </a:r>
            <a:r>
              <a:rPr lang="en-US" altLang="zh-CN" sz="2000" dirty="0"/>
              <a:t>GPU</a:t>
            </a:r>
            <a:r>
              <a:rPr lang="zh-CN" altLang="en-US" sz="2000" dirty="0"/>
              <a:t>集群作为基础架构搭建深度学习</a:t>
            </a:r>
            <a:r>
              <a:rPr lang="en-US" altLang="zh-CN" sz="2000" dirty="0"/>
              <a:t>/</a:t>
            </a:r>
            <a:r>
              <a:rPr lang="zh-CN" altLang="en-US" sz="2000" dirty="0"/>
              <a:t>机器学习平台，已成为目前该领域首选解决方案，并广泛应用于</a:t>
            </a:r>
            <a:r>
              <a:rPr lang="en-US" altLang="zh-CN" sz="2000" dirty="0"/>
              <a:t>Google</a:t>
            </a:r>
            <a:r>
              <a:rPr lang="zh-CN" altLang="en-US" sz="2000" dirty="0"/>
              <a:t>、百度、</a:t>
            </a:r>
            <a:r>
              <a:rPr lang="en-US" altLang="zh-CN" sz="2000" dirty="0"/>
              <a:t>Facebook</a:t>
            </a:r>
            <a:r>
              <a:rPr lang="zh-CN" altLang="en-US" sz="2000" dirty="0"/>
              <a:t>等公司。</a:t>
            </a:r>
          </a:p>
        </p:txBody>
      </p:sp>
      <p:pic>
        <p:nvPicPr>
          <p:cNvPr id="6146" name="Picture 2" descr="http://www.orientalchina.cn/static/editor/ckeditor/ckfinder/upfile/images/2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221088"/>
            <a:ext cx="3414776" cy="20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orientalchina.cn/static/editor/ckeditor/ckfinder/upfile/images/3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836" y="4293096"/>
            <a:ext cx="2436247" cy="195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Graphic Processing</a:t>
            </a:r>
            <a:r>
              <a:rPr lang="zh-CN" altLang="en-US" dirty="0" smtClean="0"/>
              <a:t>到</a:t>
            </a:r>
            <a:r>
              <a:rPr lang="en-US" altLang="zh-CN" dirty="0" smtClean="0"/>
              <a:t>General-purpose Computing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众核</a:t>
            </a:r>
            <a:r>
              <a:rPr lang="en-US" altLang="zh-CN" sz="2400" dirty="0" smtClean="0"/>
              <a:t>(Many-core)</a:t>
            </a:r>
          </a:p>
          <a:p>
            <a:pPr lvl="1"/>
            <a:r>
              <a:rPr lang="en-US" altLang="zh-CN" dirty="0" smtClean="0"/>
              <a:t>SIMT(Single Instruction Multiple Threads)</a:t>
            </a:r>
          </a:p>
          <a:p>
            <a:r>
              <a:rPr lang="zh-CN" altLang="en-US" dirty="0" smtClean="0"/>
              <a:t>协助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完成计算任务；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CPU</a:t>
            </a:r>
            <a:r>
              <a:rPr lang="zh-CN" altLang="en-US" dirty="0" smtClean="0"/>
              <a:t>端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整理</a:t>
            </a:r>
            <a:r>
              <a:rPr lang="en-US" altLang="zh-CN" dirty="0" smtClean="0"/>
              <a:t>GPU</a:t>
            </a:r>
            <a:r>
              <a:rPr lang="zh-CN" altLang="en-US" dirty="0" smtClean="0"/>
              <a:t>需要用到的数据；</a:t>
            </a:r>
          </a:p>
          <a:p>
            <a:pPr lvl="2"/>
            <a:r>
              <a:rPr lang="zh-CN" altLang="en-US" dirty="0" smtClean="0"/>
              <a:t>启动计算，决定</a:t>
            </a:r>
            <a:r>
              <a:rPr lang="en-US" altLang="zh-CN" dirty="0" smtClean="0"/>
              <a:t>GPU</a:t>
            </a:r>
            <a:r>
              <a:rPr lang="zh-CN" altLang="en-US" dirty="0" smtClean="0"/>
              <a:t>计算的</a:t>
            </a:r>
            <a:r>
              <a:rPr lang="en-US" altLang="zh-CN" dirty="0" smtClean="0"/>
              <a:t>threads</a:t>
            </a:r>
            <a:r>
              <a:rPr lang="zh-CN" altLang="en-US" dirty="0" smtClean="0"/>
              <a:t>拓扑结构；</a:t>
            </a:r>
          </a:p>
          <a:p>
            <a:pPr lvl="2"/>
            <a:r>
              <a:rPr lang="zh-CN" altLang="en-US" dirty="0" smtClean="0"/>
              <a:t>接收计算结果；</a:t>
            </a:r>
          </a:p>
          <a:p>
            <a:pPr lvl="2"/>
            <a:r>
              <a:rPr lang="zh-CN" altLang="en-US" dirty="0" smtClean="0"/>
              <a:t>启动完成，即可继续执行</a:t>
            </a:r>
            <a:r>
              <a:rPr lang="en-US" altLang="zh-CN" dirty="0" smtClean="0"/>
              <a:t>CPU</a:t>
            </a:r>
            <a:r>
              <a:rPr lang="zh-CN" altLang="en-US" dirty="0" smtClean="0"/>
              <a:t>端代码，与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异步；</a:t>
            </a:r>
          </a:p>
          <a:p>
            <a:pPr lvl="1"/>
            <a:r>
              <a:rPr lang="en-US" altLang="zh-CN" sz="3200" dirty="0" smtClean="0"/>
              <a:t>GPU</a:t>
            </a:r>
            <a:r>
              <a:rPr lang="zh-CN" altLang="en-US" sz="3200" dirty="0" smtClean="0"/>
              <a:t>端</a:t>
            </a:r>
            <a:endParaRPr lang="en-US" altLang="zh-CN" sz="3200" dirty="0" smtClean="0"/>
          </a:p>
          <a:p>
            <a:pPr lvl="2"/>
            <a:r>
              <a:rPr lang="zh-CN" altLang="en-US" dirty="0" smtClean="0"/>
              <a:t>众多</a:t>
            </a:r>
            <a:r>
              <a:rPr lang="en-US" altLang="zh-CN" dirty="0" smtClean="0"/>
              <a:t>Threads</a:t>
            </a:r>
            <a:r>
              <a:rPr lang="zh-CN" altLang="en-US" dirty="0" smtClean="0"/>
              <a:t>执行计算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eaLnBrk="1" hangingPunct="1"/>
            <a:endParaRPr lang="zh-CN" altLang="en-US" sz="2800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285860"/>
            <a:ext cx="8524875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428604"/>
            <a:ext cx="6000760" cy="6357982"/>
          </a:xfrm>
          <a:ln>
            <a:solidFill>
              <a:schemeClr val="tx1"/>
            </a:solidFill>
            <a:prstDash val="dash"/>
          </a:ln>
        </p:spPr>
        <p:txBody>
          <a:bodyPr>
            <a:noAutofit/>
          </a:bodyPr>
          <a:lstStyle/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#include &lt;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stdio.h</a:t>
            </a:r>
            <a:r>
              <a:rPr lang="en-US" altLang="zh-CN" sz="1800" dirty="0" smtClean="0">
                <a:solidFill>
                  <a:srgbClr val="FF0000"/>
                </a:solidFill>
              </a:rPr>
              <a:t>&gt;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#include &lt;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cuda.h</a:t>
            </a:r>
            <a:r>
              <a:rPr lang="en-US" altLang="zh-CN" sz="1800" dirty="0" smtClean="0">
                <a:solidFill>
                  <a:srgbClr val="FF0000"/>
                </a:solidFill>
              </a:rPr>
              <a:t>&gt;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#include &lt;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assert.h</a:t>
            </a:r>
            <a:r>
              <a:rPr lang="en-US" altLang="zh-CN" sz="1800" dirty="0" smtClean="0">
                <a:solidFill>
                  <a:srgbClr val="FF0000"/>
                </a:solidFill>
              </a:rPr>
              <a:t>&gt;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#define SIZE  20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__global__ void hello(char *result)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{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     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Int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tid</a:t>
            </a:r>
            <a:r>
              <a:rPr lang="en-US" altLang="zh-CN" sz="1800" dirty="0" smtClean="0">
                <a:solidFill>
                  <a:srgbClr val="FF0000"/>
                </a:solidFill>
              </a:rPr>
              <a:t> =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threadIdx.x</a:t>
            </a:r>
            <a:r>
              <a:rPr lang="en-US" altLang="zh-CN" sz="1800" dirty="0" smtClean="0">
                <a:solidFill>
                  <a:srgbClr val="FF0000"/>
                </a:solidFill>
              </a:rPr>
              <a:t> +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blockIdx.x</a:t>
            </a:r>
            <a:r>
              <a:rPr lang="en-US" altLang="zh-CN" sz="1800" dirty="0" smtClean="0">
                <a:solidFill>
                  <a:srgbClr val="FF0000"/>
                </a:solidFill>
              </a:rPr>
              <a:t> *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blockDim.x</a:t>
            </a:r>
            <a:r>
              <a:rPr lang="en-US" altLang="zh-CN" sz="1800" dirty="0" smtClean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      char * p = "Hello, world!";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      for(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int</a:t>
            </a:r>
            <a:r>
              <a:rPr lang="en-US" altLang="zh-CN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1800" dirty="0" smtClean="0">
                <a:solidFill>
                  <a:srgbClr val="FF0000"/>
                </a:solidFill>
              </a:rPr>
              <a:t> = 0;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1800" dirty="0" smtClean="0">
                <a:solidFill>
                  <a:srgbClr val="FF0000"/>
                </a:solidFill>
              </a:rPr>
              <a:t> &lt;SIZE;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1800" dirty="0" smtClean="0">
                <a:solidFill>
                  <a:srgbClr val="FF0000"/>
                </a:solidFill>
              </a:rPr>
              <a:t> ++)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                 result[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1800" dirty="0" smtClean="0">
                <a:solidFill>
                  <a:srgbClr val="FF0000"/>
                </a:solidFill>
              </a:rPr>
              <a:t>] = p[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1800" dirty="0" smtClean="0">
                <a:solidFill>
                  <a:srgbClr val="FF0000"/>
                </a:solidFill>
              </a:rPr>
              <a:t>];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        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printf</a:t>
            </a:r>
            <a:r>
              <a:rPr lang="en-US" altLang="zh-CN" sz="1800" dirty="0" smtClean="0">
                <a:solidFill>
                  <a:srgbClr val="FF0000"/>
                </a:solidFill>
              </a:rPr>
              <a:t>("thread: %d, %s\n",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tid</a:t>
            </a:r>
            <a:r>
              <a:rPr lang="en-US" altLang="zh-CN" sz="1800" dirty="0" smtClean="0">
                <a:solidFill>
                  <a:srgbClr val="FF0000"/>
                </a:solidFill>
              </a:rPr>
              <a:t>, result);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}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err="1" smtClean="0">
                <a:solidFill>
                  <a:schemeClr val="tx1"/>
                </a:solidFill>
              </a:rPr>
              <a:t>int</a:t>
            </a:r>
            <a:r>
              <a:rPr lang="en-US" altLang="zh-CN" sz="1800" dirty="0" smtClean="0">
                <a:solidFill>
                  <a:schemeClr val="tx1"/>
                </a:solidFill>
              </a:rPr>
              <a:t> main()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chemeClr val="tx1"/>
                </a:solidFill>
              </a:rPr>
              <a:t>{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chemeClr val="tx1"/>
                </a:solidFill>
              </a:rPr>
              <a:t>       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cudaSetDevice</a:t>
            </a:r>
            <a:r>
              <a:rPr lang="en-US" altLang="zh-CN" sz="1800" dirty="0" smtClean="0">
                <a:solidFill>
                  <a:schemeClr val="tx1"/>
                </a:solidFill>
              </a:rPr>
              <a:t>(0);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chemeClr val="tx1"/>
                </a:solidFill>
              </a:rPr>
              <a:t>       char * 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ptr_d</a:t>
            </a:r>
            <a:r>
              <a:rPr lang="en-US" altLang="zh-CN" sz="1800" dirty="0" smtClean="0">
                <a:solidFill>
                  <a:schemeClr val="tx1"/>
                </a:solidFill>
              </a:rPr>
              <a:t>, *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ptr_h</a:t>
            </a:r>
            <a:r>
              <a:rPr lang="en-US" altLang="zh-CN" sz="1800" dirty="0" smtClean="0">
                <a:solidFill>
                  <a:schemeClr val="tx1"/>
                </a:solidFill>
              </a:rPr>
              <a:t>;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chemeClr val="tx1"/>
                </a:solidFill>
              </a:rPr>
              <a:t>	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ptr_h</a:t>
            </a:r>
            <a:r>
              <a:rPr lang="en-US" altLang="zh-CN" sz="1800" dirty="0" smtClean="0">
                <a:solidFill>
                  <a:srgbClr val="FF0000"/>
                </a:solidFill>
              </a:rPr>
              <a:t> =(char*)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malloc</a:t>
            </a:r>
            <a:r>
              <a:rPr lang="en-US" altLang="zh-CN" sz="1800" dirty="0" smtClean="0">
                <a:solidFill>
                  <a:srgbClr val="FF0000"/>
                </a:solidFill>
              </a:rPr>
              <a:t>(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sizeof</a:t>
            </a:r>
            <a:r>
              <a:rPr lang="en-US" altLang="zh-CN" sz="1800" dirty="0" smtClean="0">
                <a:solidFill>
                  <a:srgbClr val="FF0000"/>
                </a:solidFill>
              </a:rPr>
              <a:t>(char)*SIZE);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chemeClr val="tx1"/>
                </a:solidFill>
              </a:rPr>
              <a:t>	</a:t>
            </a:r>
            <a:r>
              <a:rPr lang="en-US" altLang="zh-CN" sz="1800" dirty="0" smtClean="0"/>
              <a:t>assert( </a:t>
            </a:r>
            <a:r>
              <a:rPr lang="en-US" altLang="zh-CN" sz="1800" dirty="0" err="1" smtClean="0"/>
              <a:t>cudaMalloc</a:t>
            </a:r>
            <a:r>
              <a:rPr lang="en-US" altLang="zh-CN" sz="1800" dirty="0" smtClean="0"/>
              <a:t>((void**) &amp;</a:t>
            </a:r>
            <a:r>
              <a:rPr lang="en-US" altLang="zh-CN" sz="1800" dirty="0" err="1" smtClean="0"/>
              <a:t>ptr_d</a:t>
            </a:r>
            <a:r>
              <a:rPr lang="en-US" altLang="zh-CN" sz="1800" dirty="0" smtClean="0"/>
              <a:t>, </a:t>
            </a:r>
            <a:r>
              <a:rPr lang="en-US" altLang="zh-CN" sz="1800" dirty="0" err="1" smtClean="0"/>
              <a:t>sizeof</a:t>
            </a:r>
            <a:r>
              <a:rPr lang="en-US" altLang="zh-CN" sz="1800" dirty="0" smtClean="0"/>
              <a:t>(char)*SIZE) == 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/>
              <a:t>	</a:t>
            </a:r>
            <a:r>
              <a:rPr lang="en-US" altLang="zh-CN" sz="1800" dirty="0" err="1" smtClean="0"/>
              <a:t>cudaSuccess</a:t>
            </a:r>
            <a:r>
              <a:rPr lang="en-US" altLang="zh-CN" sz="1800" dirty="0" smtClean="0"/>
              <a:t>);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chemeClr val="tx1"/>
                </a:solidFill>
              </a:rPr>
              <a:t>	</a:t>
            </a:r>
            <a:r>
              <a:rPr lang="en-US" altLang="zh-CN" sz="1800" b="1" dirty="0" smtClean="0">
                <a:solidFill>
                  <a:srgbClr val="00B050"/>
                </a:solidFill>
              </a:rPr>
              <a:t>hello&lt;&lt;&lt;1, 4&gt;&gt;&gt;(</a:t>
            </a:r>
            <a:r>
              <a:rPr lang="en-US" altLang="zh-CN" sz="1800" b="1" dirty="0" err="1" smtClean="0">
                <a:solidFill>
                  <a:srgbClr val="00B050"/>
                </a:solidFill>
              </a:rPr>
              <a:t>ptr_d</a:t>
            </a:r>
            <a:r>
              <a:rPr lang="en-US" altLang="zh-CN" sz="1800" b="1" dirty="0" smtClean="0">
                <a:solidFill>
                  <a:srgbClr val="00B050"/>
                </a:solidFill>
              </a:rPr>
              <a:t>);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chemeClr val="tx1"/>
                </a:solidFill>
              </a:rPr>
              <a:t>	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cudaThreadSynchronize</a:t>
            </a:r>
            <a:r>
              <a:rPr lang="en-US" altLang="zh-CN" sz="1800" dirty="0" smtClean="0">
                <a:solidFill>
                  <a:schemeClr val="tx1"/>
                </a:solidFill>
              </a:rPr>
              <a:t>();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chemeClr val="tx1"/>
                </a:solidFill>
              </a:rPr>
              <a:t>	assert(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cudaMemcpy</a:t>
            </a:r>
            <a:r>
              <a:rPr lang="en-US" altLang="zh-CN" sz="1800" dirty="0" smtClean="0">
                <a:solidFill>
                  <a:schemeClr val="tx1"/>
                </a:solidFill>
              </a:rPr>
              <a:t>(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ptr_h</a:t>
            </a:r>
            <a:r>
              <a:rPr lang="en-US" altLang="zh-CN" sz="1800" dirty="0" smtClean="0">
                <a:solidFill>
                  <a:schemeClr val="tx1"/>
                </a:solidFill>
              </a:rPr>
              <a:t>, 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ptr_d</a:t>
            </a:r>
            <a:r>
              <a:rPr lang="en-US" altLang="zh-CN" sz="1800" dirty="0" smtClean="0">
                <a:solidFill>
                  <a:schemeClr val="tx1"/>
                </a:solidFill>
              </a:rPr>
              <a:t>, SIZE*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sizeof</a:t>
            </a:r>
            <a:r>
              <a:rPr lang="en-US" altLang="zh-CN" sz="1800" dirty="0" smtClean="0">
                <a:solidFill>
                  <a:schemeClr val="tx1"/>
                </a:solidFill>
              </a:rPr>
              <a:t>(char), 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chemeClr val="tx1"/>
                </a:solidFill>
              </a:rPr>
              <a:t>	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cudaMemcpyDeviceToHost</a:t>
            </a:r>
            <a:r>
              <a:rPr lang="en-US" altLang="zh-CN" sz="1800" dirty="0" smtClean="0">
                <a:solidFill>
                  <a:schemeClr val="tx1"/>
                </a:solidFill>
              </a:rPr>
              <a:t>)== 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cudaSuccess</a:t>
            </a:r>
            <a:r>
              <a:rPr lang="en-US" altLang="zh-CN" sz="1800" dirty="0" smtClean="0">
                <a:solidFill>
                  <a:schemeClr val="tx1"/>
                </a:solidFill>
              </a:rPr>
              <a:t>);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chemeClr val="tx1"/>
                </a:solidFill>
              </a:rPr>
              <a:t>	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printf</a:t>
            </a:r>
            <a:r>
              <a:rPr lang="en-US" altLang="zh-CN" sz="1800" dirty="0" smtClean="0">
                <a:solidFill>
                  <a:schemeClr val="tx1"/>
                </a:solidFill>
              </a:rPr>
              <a:t>("on Host: %s\n", 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ptr_h</a:t>
            </a:r>
            <a:r>
              <a:rPr lang="en-US" altLang="zh-CN" sz="1800" dirty="0" smtClean="0">
                <a:solidFill>
                  <a:schemeClr val="tx1"/>
                </a:solidFill>
              </a:rPr>
              <a:t>);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chemeClr val="tx1"/>
                </a:solidFill>
              </a:rPr>
              <a:t>	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cudaFree</a:t>
            </a:r>
            <a:r>
              <a:rPr lang="en-US" altLang="zh-CN" sz="1800" dirty="0" smtClean="0">
                <a:solidFill>
                  <a:schemeClr val="tx1"/>
                </a:solidFill>
              </a:rPr>
              <a:t>(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ptr_d</a:t>
            </a:r>
            <a:r>
              <a:rPr lang="en-US" altLang="zh-CN" sz="1800" dirty="0" smtClean="0">
                <a:solidFill>
                  <a:schemeClr val="tx1"/>
                </a:solidFill>
              </a:rPr>
              <a:t>);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chemeClr val="tx1"/>
                </a:solidFill>
              </a:rPr>
              <a:t>	free(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ptr_h</a:t>
            </a:r>
            <a:r>
              <a:rPr lang="en-US" altLang="zh-CN" sz="1800" dirty="0" smtClean="0">
                <a:solidFill>
                  <a:schemeClr val="tx1"/>
                </a:solidFill>
              </a:rPr>
              <a:t>);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chemeClr val="tx1"/>
                </a:solidFill>
              </a:rPr>
              <a:t>	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printf</a:t>
            </a:r>
            <a:r>
              <a:rPr lang="en-US" altLang="zh-CN" sz="1800" dirty="0" smtClean="0">
                <a:solidFill>
                  <a:schemeClr val="tx1"/>
                </a:solidFill>
              </a:rPr>
              <a:t>("******END CUDA*********\n");</a:t>
            </a:r>
          </a:p>
          <a:p>
            <a:pPr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1800" dirty="0" smtClean="0">
                <a:solidFill>
                  <a:schemeClr val="tx1"/>
                </a:solidFill>
              </a:rPr>
              <a:t>}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4" name="右大括号 3"/>
          <p:cNvSpPr/>
          <p:nvPr/>
        </p:nvSpPr>
        <p:spPr>
          <a:xfrm>
            <a:off x="5572132" y="1643050"/>
            <a:ext cx="357190" cy="1714512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43029" y="2285992"/>
            <a:ext cx="261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核函数（</a:t>
            </a:r>
            <a:r>
              <a:rPr lang="en-US" altLang="zh-CN" dirty="0" smtClean="0"/>
              <a:t>kernel</a:t>
            </a:r>
            <a:r>
              <a:rPr lang="zh-CN" altLang="en-US" dirty="0" smtClean="0"/>
              <a:t>函数）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14467" y="4071942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在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上分配内存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14467" y="4929198"/>
            <a:ext cx="275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在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上运行</a:t>
            </a:r>
            <a:r>
              <a:rPr lang="en-US" altLang="zh-CN" dirty="0" smtClean="0"/>
              <a:t>Kernel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43636" y="6000768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把数据从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上传回</a:t>
            </a:r>
            <a:r>
              <a:rPr lang="en-US" altLang="zh-CN" dirty="0" smtClean="0"/>
              <a:t>PC</a:t>
            </a:r>
            <a:r>
              <a:rPr lang="zh-CN" altLang="en-US" dirty="0" smtClean="0"/>
              <a:t>主存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00562" y="3071810"/>
            <a:ext cx="290470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编译：</a:t>
            </a:r>
            <a:r>
              <a:rPr lang="en-US" altLang="zh-CN" dirty="0" err="1" smtClean="0"/>
              <a:t>nvcc</a:t>
            </a:r>
            <a:r>
              <a:rPr lang="en-US" altLang="zh-CN" dirty="0" smtClean="0"/>
              <a:t> main.cu –o main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00562" y="3571876"/>
            <a:ext cx="149432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运行：</a:t>
            </a:r>
            <a:r>
              <a:rPr lang="en-US" altLang="zh-CN" dirty="0" smtClean="0"/>
              <a:t>./main</a:t>
            </a:r>
            <a:endParaRPr lang="zh-CN" altLang="en-US" dirty="0"/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4006854"/>
            <a:ext cx="3105366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Hello CUDA World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363345"/>
            <a:ext cx="8934450" cy="4895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步入</a:t>
            </a:r>
            <a:r>
              <a:rPr lang="en-US" altLang="zh-CN" dirty="0" smtClean="0"/>
              <a:t>GPU+CPU</a:t>
            </a:r>
            <a:r>
              <a:rPr lang="zh-CN" altLang="en-US" dirty="0" smtClean="0"/>
              <a:t>的时代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571612"/>
            <a:ext cx="8572560" cy="3929090"/>
          </a:xfrm>
        </p:spPr>
        <p:txBody>
          <a:bodyPr/>
          <a:lstStyle/>
          <a:p>
            <a:pPr algn="just"/>
            <a:r>
              <a:rPr lang="zh-CN" altLang="en-US" dirty="0" smtClean="0"/>
              <a:t>今天，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已经不再局限于</a:t>
            </a:r>
            <a:r>
              <a:rPr lang="en-US" altLang="zh-CN" dirty="0" smtClean="0"/>
              <a:t>3D</a:t>
            </a:r>
            <a:r>
              <a:rPr lang="zh-CN" altLang="en-US" dirty="0" smtClean="0"/>
              <a:t>图形处理了，</a:t>
            </a:r>
            <a:r>
              <a:rPr lang="en-US" altLang="zh-CN" dirty="0" smtClean="0"/>
              <a:t>GPU</a:t>
            </a:r>
            <a:r>
              <a:rPr lang="zh-CN" altLang="en-US" dirty="0" smtClean="0"/>
              <a:t>通用计算技术发展已经引起业界不少的关注，事实也证明在浮点运算、并行计算等部分计算方面，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可以提供数十倍乃至于上百倍于</a:t>
            </a:r>
            <a:r>
              <a:rPr lang="en-US" altLang="zh-CN" dirty="0" smtClean="0"/>
              <a:t>CPU</a:t>
            </a:r>
            <a:r>
              <a:rPr lang="zh-CN" altLang="en-US" dirty="0" smtClean="0"/>
              <a:t>的性能。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CPU</a:t>
            </a:r>
            <a:r>
              <a:rPr lang="zh-CN" altLang="en-US" dirty="0" smtClean="0">
                <a:solidFill>
                  <a:srgbClr val="FF0000"/>
                </a:solidFill>
              </a:rPr>
              <a:t>和</a:t>
            </a:r>
            <a:r>
              <a:rPr lang="en-US" altLang="zh-CN" dirty="0" smtClean="0">
                <a:solidFill>
                  <a:srgbClr val="FF0000"/>
                </a:solidFill>
              </a:rPr>
              <a:t>GPU</a:t>
            </a:r>
            <a:r>
              <a:rPr lang="zh-CN" altLang="en-US" dirty="0" smtClean="0">
                <a:solidFill>
                  <a:srgbClr val="FF0000"/>
                </a:solidFill>
              </a:rPr>
              <a:t>谁更重要</a:t>
            </a:r>
            <a:r>
              <a:rPr lang="en-US" altLang="zh-CN" dirty="0" smtClean="0">
                <a:solidFill>
                  <a:srgbClr val="FF0000"/>
                </a:solidFill>
              </a:rPr>
              <a:t>?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dirty="0" smtClean="0"/>
              <a:t>GPU</a:t>
            </a:r>
            <a:r>
              <a:rPr lang="zh-CN" altLang="en-US" smtClean="0"/>
              <a:t>起源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20" y="1285860"/>
            <a:ext cx="8429684" cy="4929222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80000"/>
              </a:lnSpc>
            </a:pPr>
            <a:endParaRPr lang="en-US" altLang="zh-CN" sz="2800" dirty="0" smtClean="0"/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800" dirty="0" smtClean="0"/>
              <a:t>目前主流计算机中的处理器主要是</a:t>
            </a:r>
            <a:r>
              <a:rPr lang="en-US" altLang="zh-CN" sz="2800" dirty="0" smtClean="0"/>
              <a:t>CPU</a:t>
            </a:r>
            <a:r>
              <a:rPr lang="zh-CN" altLang="en-US" sz="2800" dirty="0" smtClean="0"/>
              <a:t>和图形处理器</a:t>
            </a:r>
            <a:r>
              <a:rPr lang="en-US" altLang="zh-CN" sz="2800" dirty="0" smtClean="0"/>
              <a:t>GPU</a:t>
            </a:r>
            <a:r>
              <a:rPr lang="zh-CN" altLang="en-US" sz="2800" dirty="0" smtClean="0"/>
              <a:t>。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800" dirty="0" smtClean="0"/>
              <a:t>早期的显示卡都是</a:t>
            </a:r>
            <a:r>
              <a:rPr lang="en-US" altLang="zh-CN" sz="2800" dirty="0" smtClean="0"/>
              <a:t>2D</a:t>
            </a:r>
            <a:r>
              <a:rPr lang="zh-CN" altLang="en-US" sz="2800" dirty="0" smtClean="0"/>
              <a:t>显示卡，卡上只有数模转换芯片，只起显示作用。各种图形、图像的大数据量处理都由</a:t>
            </a:r>
            <a:r>
              <a:rPr lang="en-US" altLang="zh-CN" sz="2800" dirty="0" smtClean="0"/>
              <a:t>CPU</a:t>
            </a:r>
            <a:r>
              <a:rPr lang="zh-CN" altLang="en-US" sz="2800" dirty="0" smtClean="0"/>
              <a:t>承担，因此，图像显示速度慢，</a:t>
            </a:r>
            <a:r>
              <a:rPr lang="en-US" altLang="zh-CN" sz="2800" dirty="0" smtClean="0"/>
              <a:t>CPU</a:t>
            </a:r>
            <a:r>
              <a:rPr lang="zh-CN" altLang="en-US" sz="2800" dirty="0" smtClean="0"/>
              <a:t>负担重，显示分辨率和刷新率低。而且只能显示二维图像。 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800" dirty="0" smtClean="0"/>
              <a:t>随着多媒体的迅速发展，计算机要处理的不仅仅是分辨率更高、色彩位数更大的图形、图像、大数据量的视频流，还要进行</a:t>
            </a:r>
            <a:r>
              <a:rPr lang="en-US" altLang="zh-CN" sz="2800" dirty="0" smtClean="0"/>
              <a:t>3D</a:t>
            </a:r>
            <a:r>
              <a:rPr lang="zh-CN" altLang="en-US" sz="2800" dirty="0" smtClean="0"/>
              <a:t>场景渲染。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步入</a:t>
            </a:r>
            <a:r>
              <a:rPr lang="en-US" altLang="zh-CN" dirty="0" smtClean="0"/>
              <a:t>GPU+CPU</a:t>
            </a:r>
            <a:r>
              <a:rPr lang="zh-CN" altLang="en-US" dirty="0" smtClean="0"/>
              <a:t>的时代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214422"/>
            <a:ext cx="8715436" cy="528641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4800" b="1" dirty="0" smtClean="0"/>
              <a:t>一些观点：</a:t>
            </a:r>
            <a:endParaRPr lang="en-US" altLang="zh-CN" sz="4800" b="1" dirty="0" smtClean="0"/>
          </a:p>
          <a:p>
            <a:pPr lvl="1"/>
            <a:r>
              <a:rPr lang="en-US" altLang="zh-CN" sz="4400" b="1" dirty="0" smtClean="0"/>
              <a:t>GPU</a:t>
            </a:r>
            <a:r>
              <a:rPr lang="zh-CN" altLang="en-US" sz="4400" b="1" dirty="0" smtClean="0"/>
              <a:t>不会取代</a:t>
            </a:r>
            <a:r>
              <a:rPr lang="en-US" altLang="zh-CN" sz="4400" b="1" dirty="0" smtClean="0"/>
              <a:t>CPU</a:t>
            </a:r>
          </a:p>
          <a:p>
            <a:pPr algn="just">
              <a:lnSpc>
                <a:spcPct val="120000"/>
              </a:lnSpc>
              <a:buNone/>
            </a:pPr>
            <a:r>
              <a:rPr lang="en-US" altLang="zh-CN" dirty="0" smtClean="0"/>
              <a:t>	</a:t>
            </a:r>
            <a:r>
              <a:rPr lang="en-US" altLang="zh-CN" sz="2800" dirty="0" smtClean="0"/>
              <a:t>NVIDIA</a:t>
            </a:r>
            <a:r>
              <a:rPr lang="zh-CN" altLang="en-US" sz="2800" dirty="0" smtClean="0"/>
              <a:t>认为</a:t>
            </a:r>
            <a:r>
              <a:rPr lang="en-US" altLang="zh-CN" sz="2800" dirty="0" smtClean="0"/>
              <a:t>GPU</a:t>
            </a:r>
            <a:r>
              <a:rPr lang="zh-CN" altLang="en-US" sz="2800" dirty="0" smtClean="0"/>
              <a:t>是不会取代</a:t>
            </a:r>
            <a:r>
              <a:rPr lang="en-US" altLang="zh-CN" sz="2800" dirty="0" smtClean="0"/>
              <a:t>CPU</a:t>
            </a:r>
            <a:r>
              <a:rPr lang="zh-CN" altLang="en-US" sz="2800" dirty="0" smtClean="0"/>
              <a:t>的，</a:t>
            </a:r>
            <a:r>
              <a:rPr lang="en-US" altLang="zh-CN" sz="2800" dirty="0" smtClean="0"/>
              <a:t>CPU</a:t>
            </a:r>
            <a:r>
              <a:rPr lang="zh-CN" altLang="en-US" sz="2800" dirty="0" smtClean="0"/>
              <a:t>作为中央处理器仍然占有相当重要的位置，</a:t>
            </a:r>
            <a:r>
              <a:rPr lang="en-US" altLang="zh-CN" sz="2800" dirty="0" smtClean="0"/>
              <a:t>GPU</a:t>
            </a:r>
            <a:r>
              <a:rPr lang="zh-CN" altLang="en-US" sz="2800" dirty="0" smtClean="0"/>
              <a:t>只能处理大规模多线程的并行计算，并不是所有的程序都能良好的运行在</a:t>
            </a:r>
            <a:r>
              <a:rPr lang="en-US" altLang="zh-CN" sz="2800" dirty="0" smtClean="0"/>
              <a:t>GPU</a:t>
            </a:r>
            <a:r>
              <a:rPr lang="zh-CN" altLang="en-US" sz="2800" dirty="0" smtClean="0"/>
              <a:t>上，但几乎所有的程序都有运行在</a:t>
            </a:r>
            <a:r>
              <a:rPr lang="en-US" altLang="zh-CN" sz="2800" dirty="0" smtClean="0"/>
              <a:t>CPU</a:t>
            </a:r>
            <a:r>
              <a:rPr lang="zh-CN" altLang="en-US" sz="2800" dirty="0" smtClean="0"/>
              <a:t>上的优秀代码。</a:t>
            </a:r>
          </a:p>
          <a:p>
            <a:pPr algn="just">
              <a:lnSpc>
                <a:spcPct val="120000"/>
              </a:lnSpc>
              <a:buNone/>
            </a:pPr>
            <a:r>
              <a:rPr lang="zh-CN" altLang="en-US" sz="2800" dirty="0" smtClean="0"/>
              <a:t>	不过并行计算对于处理器性能的渴求几乎是无止境的，也是未来推动电脑系统持续高速发展的重要动力，由于</a:t>
            </a:r>
            <a:r>
              <a:rPr lang="en-US" altLang="zh-CN" sz="2800" dirty="0" smtClean="0"/>
              <a:t>CPU</a:t>
            </a:r>
            <a:r>
              <a:rPr lang="zh-CN" altLang="en-US" sz="2800" dirty="0" smtClean="0"/>
              <a:t>在这方面的欠缺，</a:t>
            </a:r>
            <a:r>
              <a:rPr lang="en-US" altLang="zh-CN" sz="2800" dirty="0" smtClean="0"/>
              <a:t>CPU</a:t>
            </a:r>
            <a:r>
              <a:rPr lang="zh-CN" altLang="en-US" sz="2800" dirty="0" smtClean="0"/>
              <a:t>的价值正在快速下滑，随着</a:t>
            </a:r>
            <a:r>
              <a:rPr lang="en-US" altLang="zh-CN" sz="2800" dirty="0" smtClean="0"/>
              <a:t>CUDA</a:t>
            </a:r>
            <a:r>
              <a:rPr lang="zh-CN" altLang="en-US" sz="2800" dirty="0" smtClean="0"/>
              <a:t>及</a:t>
            </a:r>
            <a:r>
              <a:rPr lang="en-US" altLang="zh-CN" sz="2800" dirty="0" err="1" smtClean="0"/>
              <a:t>OpenCL</a:t>
            </a:r>
            <a:r>
              <a:rPr lang="zh-CN" altLang="en-US" sz="2800" dirty="0" smtClean="0"/>
              <a:t>走向成熟，未来为</a:t>
            </a:r>
            <a:r>
              <a:rPr lang="en-US" altLang="zh-CN" sz="2800" dirty="0" smtClean="0"/>
              <a:t>GPU</a:t>
            </a:r>
            <a:r>
              <a:rPr lang="zh-CN" altLang="en-US" sz="2800" dirty="0" smtClean="0"/>
              <a:t>和并行运算优化的程序将大行其道。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dirty="0" smtClean="0"/>
              <a:t>步入</a:t>
            </a:r>
            <a:r>
              <a:rPr lang="en-US" altLang="zh-CN" dirty="0" smtClean="0"/>
              <a:t>GPU+CPU</a:t>
            </a:r>
            <a:r>
              <a:rPr lang="zh-CN" altLang="en-US" dirty="0" smtClean="0"/>
              <a:t>的时代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282" y="1285860"/>
            <a:ext cx="8572560" cy="2571768"/>
          </a:xfrm>
        </p:spPr>
        <p:txBody>
          <a:bodyPr>
            <a:noAutofit/>
          </a:bodyPr>
          <a:lstStyle/>
          <a:p>
            <a:pPr eaLnBrk="1" hangingPunct="1">
              <a:lnSpc>
                <a:spcPct val="125000"/>
              </a:lnSpc>
            </a:pPr>
            <a:r>
              <a:rPr lang="zh-CN" altLang="en-US" sz="2400" dirty="0" smtClean="0"/>
              <a:t>随着所处理问题的数据规模和对计算速度要求的不断飞速增长，未来大规模并行计算将会成为一种趋势。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400" dirty="0" smtClean="0"/>
              <a:t>GPU</a:t>
            </a:r>
            <a:r>
              <a:rPr lang="zh-CN" altLang="en-US" sz="2400" dirty="0" smtClean="0"/>
              <a:t>的重要性与日俱增，但</a:t>
            </a:r>
            <a:r>
              <a:rPr lang="en-US" altLang="zh-CN" sz="2400" dirty="0" smtClean="0">
                <a:hlinkClick r:id="rId2"/>
              </a:rPr>
              <a:t>CPU</a:t>
            </a:r>
            <a:r>
              <a:rPr lang="zh-CN" altLang="en-US" sz="2400" dirty="0" smtClean="0"/>
              <a:t>的核心地位依然是无法撼动的，所以，在未来很长一段时间内还会保持</a:t>
            </a:r>
            <a:r>
              <a:rPr lang="en-US" altLang="zh-CN" sz="2400" dirty="0" smtClean="0">
                <a:hlinkClick r:id="rId2"/>
              </a:rPr>
              <a:t>CPU</a:t>
            </a:r>
            <a:r>
              <a:rPr lang="zh-CN" altLang="en-US" sz="2400" dirty="0" smtClean="0"/>
              <a:t>与</a:t>
            </a:r>
            <a:r>
              <a:rPr lang="en-US" altLang="zh-CN" sz="2400" dirty="0" smtClean="0"/>
              <a:t>GPU</a:t>
            </a:r>
            <a:r>
              <a:rPr lang="zh-CN" altLang="en-US" sz="2400" dirty="0" smtClean="0"/>
              <a:t>各自独立发展的现状不变，继续在各自擅长的领域发挥热量。</a:t>
            </a:r>
          </a:p>
        </p:txBody>
      </p:sp>
      <p:pic>
        <p:nvPicPr>
          <p:cNvPr id="43012" name="Picture 5" descr="多核加群核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699" y="3929066"/>
            <a:ext cx="428942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9" descr="CPU-GPU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3" y="4071938"/>
            <a:ext cx="4313237" cy="235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GPGPU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核心思想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用图形语言描述通用计算问题</a:t>
            </a:r>
          </a:p>
          <a:p>
            <a:pPr lvl="1"/>
            <a:r>
              <a:rPr lang="zh-CN" altLang="en-US" dirty="0" smtClean="0"/>
              <a:t>把数据映射到</a:t>
            </a:r>
            <a:r>
              <a:rPr lang="en-US" altLang="zh-CN" dirty="0" smtClean="0"/>
              <a:t>vertex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fragment</a:t>
            </a:r>
            <a:r>
              <a:rPr lang="zh-CN" altLang="en-US" dirty="0" smtClean="0"/>
              <a:t>处理器</a:t>
            </a:r>
          </a:p>
          <a:p>
            <a:r>
              <a:rPr lang="zh-CN" altLang="en-US" dirty="0" smtClean="0"/>
              <a:t>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硬件资源使用不充分</a:t>
            </a:r>
          </a:p>
          <a:p>
            <a:pPr lvl="1"/>
            <a:r>
              <a:rPr lang="zh-CN" altLang="en-US" dirty="0" smtClean="0"/>
              <a:t>存储器访问方式严重受限</a:t>
            </a:r>
          </a:p>
          <a:p>
            <a:pPr lvl="1"/>
            <a:r>
              <a:rPr lang="zh-CN" altLang="en-US" dirty="0" smtClean="0"/>
              <a:t>难以调试和查错</a:t>
            </a:r>
            <a:r>
              <a:rPr lang="en-US" altLang="zh-CN" dirty="0" smtClean="0"/>
              <a:t>	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高度图形处理和编程技巧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CUDA: Compute Unified Device Architecture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214422"/>
            <a:ext cx="8715436" cy="1206466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2007</a:t>
            </a:r>
            <a:r>
              <a:rPr lang="zh-CN" altLang="en-US" sz="2400" dirty="0"/>
              <a:t>年</a:t>
            </a:r>
            <a:r>
              <a:rPr lang="en-US" altLang="zh-CN" sz="2400" dirty="0"/>
              <a:t>6</a:t>
            </a:r>
            <a:r>
              <a:rPr lang="zh-CN" altLang="en-US" sz="2400" dirty="0"/>
              <a:t>月，</a:t>
            </a:r>
            <a:r>
              <a:rPr lang="en-US" altLang="zh-CN" sz="2400" dirty="0"/>
              <a:t>NVIDIA</a:t>
            </a:r>
            <a:r>
              <a:rPr lang="zh-CN" altLang="en-US" sz="2400" dirty="0"/>
              <a:t>公司推出了</a:t>
            </a:r>
            <a:r>
              <a:rPr lang="en-US" altLang="zh-CN" sz="2400" dirty="0"/>
              <a:t>CUDA(Compute Unified Device Architecture)</a:t>
            </a:r>
            <a:r>
              <a:rPr lang="zh-CN" altLang="en-US" sz="2400" dirty="0"/>
              <a:t>，</a:t>
            </a:r>
            <a:r>
              <a:rPr lang="en-US" altLang="zh-CN" sz="2400" dirty="0"/>
              <a:t>CUDA</a:t>
            </a:r>
            <a:r>
              <a:rPr lang="zh-CN" altLang="en-US" sz="2400" dirty="0"/>
              <a:t>不需要借助图形学</a:t>
            </a:r>
            <a:r>
              <a:rPr lang="en-US" altLang="zh-CN" sz="2400" dirty="0"/>
              <a:t>API</a:t>
            </a:r>
            <a:r>
              <a:rPr lang="zh-CN" altLang="en-US" sz="2400" dirty="0"/>
              <a:t>，而是采用了类</a:t>
            </a:r>
            <a:r>
              <a:rPr lang="en-US" altLang="zh-CN" sz="2400" dirty="0"/>
              <a:t>C</a:t>
            </a:r>
            <a:r>
              <a:rPr lang="zh-CN" altLang="en-US" sz="2400" dirty="0"/>
              <a:t>语言或者</a:t>
            </a:r>
            <a:r>
              <a:rPr lang="en-US" altLang="zh-CN" sz="2400" dirty="0"/>
              <a:t>FORTRAN</a:t>
            </a:r>
            <a:r>
              <a:rPr lang="zh-CN" altLang="en-US" sz="2400" dirty="0"/>
              <a:t>语言进行开发。</a:t>
            </a:r>
          </a:p>
        </p:txBody>
      </p:sp>
      <p:pic>
        <p:nvPicPr>
          <p:cNvPr id="16386" name="Picture 2" descr="http://www.orientalchina.cn/static/editor/ckeditor/ckfinder/upfile/images/33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230494"/>
            <a:ext cx="3314328" cy="227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67544" y="4509120"/>
            <a:ext cx="8064896" cy="198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rgbClr val="5A5A5A"/>
                </a:solidFill>
                <a:latin typeface="微软雅黑" panose="020B0503020204020204" charset="-122"/>
              </a:rPr>
              <a:t>CUDA</a:t>
            </a:r>
            <a:r>
              <a:rPr lang="zh-CN" altLang="en-US" sz="1600" dirty="0">
                <a:solidFill>
                  <a:srgbClr val="5A5A5A"/>
                </a:solidFill>
                <a:latin typeface="微软雅黑" panose="020B0503020204020204" charset="-122"/>
              </a:rPr>
              <a:t>支持大量的线程级</a:t>
            </a:r>
            <a:r>
              <a:rPr lang="zh-CN" altLang="en-US" sz="1600" dirty="0" smtClean="0">
                <a:solidFill>
                  <a:srgbClr val="5A5A5A"/>
                </a:solidFill>
                <a:latin typeface="微软雅黑" panose="020B0503020204020204" charset="-122"/>
              </a:rPr>
              <a:t>并行，</a:t>
            </a:r>
            <a:r>
              <a:rPr lang="zh-CN" altLang="en-US" sz="1600" dirty="0">
                <a:solidFill>
                  <a:srgbClr val="5A5A5A"/>
                </a:solidFill>
                <a:latin typeface="微软雅黑" panose="020B0503020204020204" charset="-122"/>
              </a:rPr>
              <a:t>并在硬件中动态地创建、调度和执行这些线程，在</a:t>
            </a:r>
            <a:r>
              <a:rPr lang="en-US" altLang="zh-CN" sz="1600" dirty="0">
                <a:solidFill>
                  <a:srgbClr val="5A5A5A"/>
                </a:solidFill>
                <a:latin typeface="微软雅黑" panose="020B0503020204020204" charset="-122"/>
              </a:rPr>
              <a:t>CPU</a:t>
            </a:r>
            <a:r>
              <a:rPr lang="zh-CN" altLang="en-US" sz="1600" dirty="0">
                <a:solidFill>
                  <a:srgbClr val="5A5A5A"/>
                </a:solidFill>
                <a:latin typeface="微软雅黑" panose="020B0503020204020204" charset="-122"/>
              </a:rPr>
              <a:t>中，这些操作是重量级的，但是在</a:t>
            </a:r>
            <a:r>
              <a:rPr lang="en-US" altLang="zh-CN" sz="1600" dirty="0">
                <a:solidFill>
                  <a:srgbClr val="5A5A5A"/>
                </a:solidFill>
                <a:latin typeface="微软雅黑" panose="020B0503020204020204" charset="-122"/>
              </a:rPr>
              <a:t>CUDA</a:t>
            </a:r>
            <a:r>
              <a:rPr lang="zh-CN" altLang="en-US" sz="1600" dirty="0">
                <a:solidFill>
                  <a:srgbClr val="5A5A5A"/>
                </a:solidFill>
                <a:latin typeface="微软雅黑" panose="020B0503020204020204" charset="-122"/>
              </a:rPr>
              <a:t>中，这些操作是轻量级的</a:t>
            </a:r>
            <a:r>
              <a:rPr lang="zh-CN" altLang="en-US" sz="1600" dirty="0" smtClean="0">
                <a:solidFill>
                  <a:srgbClr val="5A5A5A"/>
                </a:solidFill>
                <a:latin typeface="微软雅黑" panose="020B0503020204020204" charset="-122"/>
              </a:rPr>
              <a:t>。</a:t>
            </a:r>
            <a:endParaRPr lang="en-US" altLang="zh-CN" sz="1600" dirty="0" smtClean="0">
              <a:solidFill>
                <a:srgbClr val="5A5A5A"/>
              </a:solidFill>
              <a:latin typeface="微软雅黑" panose="020B050302020402020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 smtClean="0">
                <a:solidFill>
                  <a:srgbClr val="5A5A5A"/>
                </a:solidFill>
                <a:latin typeface="微软雅黑" panose="020B0503020204020204" charset="-122"/>
              </a:rPr>
              <a:t>CUDA</a:t>
            </a:r>
            <a:r>
              <a:rPr lang="zh-CN" altLang="en-US" sz="1600" dirty="0">
                <a:solidFill>
                  <a:srgbClr val="5A5A5A"/>
                </a:solidFill>
                <a:latin typeface="微软雅黑" panose="020B0503020204020204" charset="-122"/>
              </a:rPr>
              <a:t>编程模型将</a:t>
            </a:r>
            <a:r>
              <a:rPr lang="en-US" altLang="zh-CN" sz="1600" dirty="0">
                <a:solidFill>
                  <a:srgbClr val="5A5A5A"/>
                </a:solidFill>
                <a:latin typeface="微软雅黑" panose="020B0503020204020204" charset="-122"/>
              </a:rPr>
              <a:t>CPU</a:t>
            </a:r>
            <a:r>
              <a:rPr lang="zh-CN" altLang="en-US" sz="1600" dirty="0">
                <a:solidFill>
                  <a:srgbClr val="5A5A5A"/>
                </a:solidFill>
                <a:latin typeface="微软雅黑" panose="020B0503020204020204" charset="-122"/>
              </a:rPr>
              <a:t>作为主机（</a:t>
            </a:r>
            <a:r>
              <a:rPr lang="en-US" altLang="zh-CN" sz="1600" dirty="0">
                <a:solidFill>
                  <a:srgbClr val="5A5A5A"/>
                </a:solidFill>
                <a:latin typeface="微软雅黑" panose="020B0503020204020204" charset="-122"/>
              </a:rPr>
              <a:t>Host</a:t>
            </a:r>
            <a:r>
              <a:rPr lang="zh-CN" altLang="en-US" sz="1600" dirty="0">
                <a:solidFill>
                  <a:srgbClr val="5A5A5A"/>
                </a:solidFill>
                <a:latin typeface="微软雅黑" panose="020B0503020204020204" charset="-122"/>
              </a:rPr>
              <a:t>），而将</a:t>
            </a:r>
            <a:r>
              <a:rPr lang="en-US" altLang="zh-CN" sz="1600" dirty="0">
                <a:solidFill>
                  <a:srgbClr val="5A5A5A"/>
                </a:solidFill>
                <a:latin typeface="微软雅黑" panose="020B0503020204020204" charset="-122"/>
              </a:rPr>
              <a:t>GPU</a:t>
            </a:r>
            <a:r>
              <a:rPr lang="zh-CN" altLang="en-US" sz="1600" dirty="0">
                <a:solidFill>
                  <a:srgbClr val="5A5A5A"/>
                </a:solidFill>
                <a:latin typeface="微软雅黑" panose="020B0503020204020204" charset="-122"/>
              </a:rPr>
              <a:t>做为协处理器（</a:t>
            </a:r>
            <a:r>
              <a:rPr lang="en-US" altLang="zh-CN" sz="1600" dirty="0">
                <a:solidFill>
                  <a:srgbClr val="5A5A5A"/>
                </a:solidFill>
                <a:latin typeface="微软雅黑" panose="020B0503020204020204" charset="-122"/>
              </a:rPr>
              <a:t>Coprocessor</a:t>
            </a:r>
            <a:r>
              <a:rPr lang="zh-CN" altLang="en-US" sz="1600" dirty="0">
                <a:solidFill>
                  <a:srgbClr val="5A5A5A"/>
                </a:solidFill>
                <a:latin typeface="微软雅黑" panose="020B0503020204020204" charset="-122"/>
              </a:rPr>
              <a:t>），或者设备（</a:t>
            </a:r>
            <a:r>
              <a:rPr lang="en-US" altLang="zh-CN" sz="1600" dirty="0">
                <a:solidFill>
                  <a:srgbClr val="5A5A5A"/>
                </a:solidFill>
                <a:latin typeface="微软雅黑" panose="020B0503020204020204" charset="-122"/>
              </a:rPr>
              <a:t>Device</a:t>
            </a:r>
            <a:r>
              <a:rPr lang="zh-CN" altLang="en-US" sz="1600" dirty="0">
                <a:solidFill>
                  <a:srgbClr val="5A5A5A"/>
                </a:solidFill>
                <a:latin typeface="微软雅黑" panose="020B0503020204020204" charset="-122"/>
              </a:rPr>
              <a:t>），以</a:t>
            </a:r>
            <a:r>
              <a:rPr lang="en-US" altLang="zh-CN" sz="1600" dirty="0">
                <a:solidFill>
                  <a:srgbClr val="5A5A5A"/>
                </a:solidFill>
                <a:latin typeface="微软雅黑" panose="020B0503020204020204" charset="-122"/>
              </a:rPr>
              <a:t>CPU</a:t>
            </a:r>
            <a:r>
              <a:rPr lang="zh-CN" altLang="en-US" sz="1600" dirty="0">
                <a:solidFill>
                  <a:srgbClr val="5A5A5A"/>
                </a:solidFill>
                <a:latin typeface="微软雅黑" panose="020B0503020204020204" charset="-122"/>
              </a:rPr>
              <a:t>来控制程序整体的串行逻辑和任务调度，而让</a:t>
            </a:r>
            <a:r>
              <a:rPr lang="en-US" altLang="zh-CN" sz="1600" dirty="0">
                <a:solidFill>
                  <a:srgbClr val="5A5A5A"/>
                </a:solidFill>
                <a:latin typeface="微软雅黑" panose="020B0503020204020204" charset="-122"/>
              </a:rPr>
              <a:t>GPU</a:t>
            </a:r>
            <a:r>
              <a:rPr lang="zh-CN" altLang="en-US" sz="1600" dirty="0">
                <a:solidFill>
                  <a:srgbClr val="5A5A5A"/>
                </a:solidFill>
                <a:latin typeface="微软雅黑" panose="020B0503020204020204" charset="-122"/>
              </a:rPr>
              <a:t>来运行一些能够被高度线程化的数据并行部分</a:t>
            </a:r>
            <a:r>
              <a:rPr lang="zh-CN" altLang="en-US" sz="1600" dirty="0" smtClean="0">
                <a:solidFill>
                  <a:srgbClr val="5A5A5A"/>
                </a:solidFill>
                <a:latin typeface="微软雅黑" panose="020B0503020204020204" charset="-122"/>
              </a:rPr>
              <a:t>。</a:t>
            </a:r>
            <a:endParaRPr lang="en-US" altLang="zh-CN" sz="1600" dirty="0" smtClean="0">
              <a:solidFill>
                <a:srgbClr val="5A5A5A"/>
              </a:solidFill>
              <a:latin typeface="微软雅黑" panose="020B050302020402020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dirty="0" smtClean="0">
                <a:solidFill>
                  <a:srgbClr val="5A5A5A"/>
                </a:solidFill>
                <a:latin typeface="微软雅黑" panose="020B0503020204020204" charset="-122"/>
              </a:rPr>
              <a:t>即</a:t>
            </a:r>
            <a:r>
              <a:rPr lang="zh-CN" altLang="en-US" sz="1600" dirty="0">
                <a:solidFill>
                  <a:srgbClr val="5A5A5A"/>
                </a:solidFill>
                <a:latin typeface="微软雅黑" panose="020B0503020204020204" charset="-122"/>
              </a:rPr>
              <a:t>让</a:t>
            </a:r>
            <a:r>
              <a:rPr lang="en-US" altLang="zh-CN" sz="1600" dirty="0">
                <a:solidFill>
                  <a:srgbClr val="5A5A5A"/>
                </a:solidFill>
                <a:latin typeface="微软雅黑" panose="020B0503020204020204" charset="-122"/>
              </a:rPr>
              <a:t>GPU</a:t>
            </a:r>
            <a:r>
              <a:rPr lang="zh-CN" altLang="en-US" sz="1600" dirty="0">
                <a:solidFill>
                  <a:srgbClr val="5A5A5A"/>
                </a:solidFill>
                <a:latin typeface="微软雅黑" panose="020B0503020204020204" charset="-122"/>
              </a:rPr>
              <a:t>与</a:t>
            </a:r>
            <a:r>
              <a:rPr lang="en-US" altLang="zh-CN" sz="1600" dirty="0">
                <a:solidFill>
                  <a:srgbClr val="5A5A5A"/>
                </a:solidFill>
                <a:latin typeface="微软雅黑" panose="020B0503020204020204" charset="-122"/>
              </a:rPr>
              <a:t>CPU</a:t>
            </a:r>
            <a:r>
              <a:rPr lang="zh-CN" altLang="en-US" sz="1600" dirty="0">
                <a:solidFill>
                  <a:srgbClr val="5A5A5A"/>
                </a:solidFill>
                <a:latin typeface="微软雅黑" panose="020B0503020204020204" charset="-122"/>
              </a:rPr>
              <a:t>协同工作，更确切的说是</a:t>
            </a:r>
            <a:r>
              <a:rPr lang="en-US" altLang="zh-CN" sz="1600" dirty="0">
                <a:solidFill>
                  <a:srgbClr val="5A5A5A"/>
                </a:solidFill>
                <a:latin typeface="微软雅黑" panose="020B0503020204020204" charset="-122"/>
              </a:rPr>
              <a:t>CPU</a:t>
            </a:r>
            <a:r>
              <a:rPr lang="zh-CN" altLang="en-US" sz="1600" dirty="0">
                <a:solidFill>
                  <a:srgbClr val="5A5A5A"/>
                </a:solidFill>
                <a:latin typeface="微软雅黑" panose="020B0503020204020204" charset="-122"/>
              </a:rPr>
              <a:t>控制</a:t>
            </a:r>
            <a:r>
              <a:rPr lang="en-US" altLang="zh-CN" sz="1600" dirty="0">
                <a:solidFill>
                  <a:srgbClr val="5A5A5A"/>
                </a:solidFill>
                <a:latin typeface="微软雅黑" panose="020B0503020204020204" charset="-122"/>
              </a:rPr>
              <a:t>GPU</a:t>
            </a:r>
            <a:r>
              <a:rPr lang="zh-CN" altLang="en-US" sz="1600" dirty="0">
                <a:solidFill>
                  <a:srgbClr val="5A5A5A"/>
                </a:solidFill>
                <a:latin typeface="微软雅黑" panose="020B0503020204020204" charset="-122"/>
              </a:rPr>
              <a:t>工作。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CUDA: </a:t>
            </a:r>
            <a:r>
              <a:rPr lang="zh-CN" altLang="en-US" dirty="0" smtClean="0"/>
              <a:t>集成</a:t>
            </a:r>
            <a:r>
              <a:rPr lang="en-US" altLang="zh-CN" dirty="0" smtClean="0"/>
              <a:t>CPU + GPU   </a:t>
            </a:r>
            <a:r>
              <a:rPr lang="zh-CN" altLang="en-US" dirty="0" smtClean="0"/>
              <a:t>应用程序</a:t>
            </a:r>
          </a:p>
          <a:p>
            <a:pPr lvl="1"/>
            <a:r>
              <a:rPr lang="zh-CN" altLang="en-US" sz="3600" dirty="0" smtClean="0"/>
              <a:t>通用并行计算模型</a:t>
            </a:r>
            <a:endParaRPr lang="en-US" altLang="zh-CN" sz="3600" dirty="0" smtClean="0"/>
          </a:p>
          <a:p>
            <a:pPr lvl="2"/>
            <a:r>
              <a:rPr lang="zh-CN" altLang="en-US" dirty="0" smtClean="0"/>
              <a:t>单指令、多线程执行模式</a:t>
            </a:r>
            <a:r>
              <a:rPr lang="en-US" altLang="zh-CN" dirty="0" smtClean="0"/>
              <a:t>(SIMT)</a:t>
            </a:r>
          </a:p>
          <a:p>
            <a:pPr lvl="3"/>
            <a:r>
              <a:rPr lang="zh-CN" altLang="en-US" dirty="0" smtClean="0"/>
              <a:t>所有线程执行同一段代码</a:t>
            </a:r>
            <a:r>
              <a:rPr lang="en-US" altLang="zh-CN" dirty="0" smtClean="0"/>
              <a:t>(1000s threads on the fly)</a:t>
            </a:r>
          </a:p>
          <a:p>
            <a:pPr lvl="3"/>
            <a:r>
              <a:rPr lang="zh-CN" altLang="en-US" dirty="0" smtClean="0"/>
              <a:t>大量并行计算资源处理不同数据</a:t>
            </a:r>
          </a:p>
          <a:p>
            <a:pPr lvl="2"/>
            <a:r>
              <a:rPr lang="zh-CN" altLang="en-US" dirty="0" smtClean="0"/>
              <a:t>隐藏存储器延时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提升计算／通信比例</a:t>
            </a:r>
          </a:p>
          <a:p>
            <a:pPr lvl="3"/>
            <a:r>
              <a:rPr lang="zh-CN" altLang="en-US" dirty="0" smtClean="0"/>
              <a:t>合并相邻地址的内存访问</a:t>
            </a:r>
          </a:p>
          <a:p>
            <a:pPr lvl="3"/>
            <a:r>
              <a:rPr lang="zh-CN" altLang="en-US" dirty="0" smtClean="0"/>
              <a:t>快速线程切换</a:t>
            </a:r>
            <a:r>
              <a:rPr lang="en-US" altLang="zh-CN" dirty="0" smtClean="0"/>
              <a:t>1 </a:t>
            </a:r>
            <a:r>
              <a:rPr lang="en-US" altLang="zh-CN" dirty="0" err="1" smtClean="0"/>
              <a:t>cycle@GPUvs</a:t>
            </a:r>
            <a:r>
              <a:rPr lang="en-US" altLang="zh-CN" dirty="0" smtClean="0"/>
              <a:t>. ~1000 </a:t>
            </a:r>
            <a:r>
              <a:rPr lang="en-US" altLang="zh-CN" dirty="0" err="1" smtClean="0"/>
              <a:t>cycles@CPU</a:t>
            </a:r>
            <a:endParaRPr lang="en-US" altLang="zh-CN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5133935"/>
            <a:ext cx="5491148" cy="1724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8"/>
          <p:cNvGrpSpPr/>
          <p:nvPr/>
        </p:nvGrpSpPr>
        <p:grpSpPr bwMode="auto">
          <a:xfrm>
            <a:off x="5840413" y="1189038"/>
            <a:ext cx="3303587" cy="2987675"/>
            <a:chOff x="2174" y="1128"/>
            <a:chExt cx="3271" cy="2861"/>
          </a:xfrm>
        </p:grpSpPr>
        <p:pic>
          <p:nvPicPr>
            <p:cNvPr id="320647" name="Picture 13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91" y="1128"/>
              <a:ext cx="2954" cy="2861"/>
            </a:xfrm>
            <a:prstGeom prst="rect">
              <a:avLst/>
            </a:prstGeom>
            <a:noFill/>
          </p:spPr>
        </p:pic>
        <p:pic>
          <p:nvPicPr>
            <p:cNvPr id="320649" name="Picture 137" descr="GeForce_8800_GTx_3qtr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74" y="1882"/>
              <a:ext cx="1166" cy="726"/>
            </a:xfrm>
            <a:prstGeom prst="rect">
              <a:avLst/>
            </a:prstGeom>
            <a:noFill/>
          </p:spPr>
        </p:pic>
      </p:grpSp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混合计算模型</a:t>
            </a:r>
          </a:p>
        </p:txBody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596" y="1428736"/>
            <a:ext cx="7620000" cy="4267200"/>
          </a:xfrm>
        </p:spPr>
        <p:txBody>
          <a:bodyPr/>
          <a:lstStyle/>
          <a:p>
            <a:r>
              <a:rPr lang="en-US" altLang="zh-CN" sz="2400" dirty="0" smtClean="0">
                <a:ea typeface="宋体" panose="02010600030101010101" pitchFamily="2" charset="-122"/>
              </a:rPr>
              <a:t>CUDA</a:t>
            </a:r>
            <a:r>
              <a:rPr lang="zh-CN" altLang="en-US" sz="2400" dirty="0" smtClean="0">
                <a:ea typeface="宋体" panose="02010600030101010101" pitchFamily="2" charset="-122"/>
              </a:rPr>
              <a:t>：集成</a:t>
            </a:r>
            <a:r>
              <a:rPr lang="en-US" altLang="zh-CN" sz="2400" dirty="0" smtClean="0"/>
              <a:t>CPU + GPU</a:t>
            </a:r>
            <a:r>
              <a:rPr lang="zh-CN" altLang="zh-CN" sz="2400" dirty="0" smtClean="0"/>
              <a:t> </a:t>
            </a:r>
            <a:r>
              <a:rPr lang="en-US" altLang="zh-CN" sz="2400" dirty="0" smtClean="0"/>
              <a:t>C</a:t>
            </a:r>
            <a:r>
              <a:rPr lang="zh-CN" altLang="en-US" sz="2400" dirty="0" smtClean="0">
                <a:ea typeface="宋体" panose="02010600030101010101" pitchFamily="2" charset="-122"/>
              </a:rPr>
              <a:t>应用程序</a:t>
            </a:r>
            <a:endParaRPr lang="zh-CN" altLang="en-US" sz="3600" dirty="0" smtClean="0"/>
          </a:p>
          <a:p>
            <a:pPr lvl="1"/>
            <a:r>
              <a:rPr lang="en-US" altLang="zh-CN" sz="2000" dirty="0" smtClean="0"/>
              <a:t>CPU: </a:t>
            </a:r>
            <a:r>
              <a:rPr lang="zh-CN" altLang="en-US" sz="2000" dirty="0" smtClean="0">
                <a:ea typeface="宋体" panose="02010600030101010101" pitchFamily="2" charset="-122"/>
              </a:rPr>
              <a:t>顺序执行代码</a:t>
            </a:r>
            <a:endParaRPr lang="zh-CN" altLang="en-US" sz="2000" dirty="0" smtClean="0"/>
          </a:p>
          <a:p>
            <a:pPr lvl="1"/>
            <a:r>
              <a:rPr lang="en-US" altLang="zh-CN" sz="2000" dirty="0" smtClean="0">
                <a:ea typeface="宋体" panose="02010600030101010101" pitchFamily="2" charset="-122"/>
              </a:rPr>
              <a:t>GPU = </a:t>
            </a:r>
            <a:r>
              <a:rPr lang="zh-CN" altLang="en-US" sz="2000" dirty="0" smtClean="0">
                <a:ea typeface="宋体" panose="02010600030101010101" pitchFamily="2" charset="-122"/>
              </a:rPr>
              <a:t>超大规模数据并行协处理器</a:t>
            </a:r>
            <a:endParaRPr lang="zh-CN" altLang="en-US" dirty="0" smtClean="0">
              <a:ea typeface="宋体" panose="02010600030101010101" pitchFamily="2" charset="-122"/>
            </a:endParaRPr>
          </a:p>
          <a:p>
            <a:pPr lvl="2"/>
            <a:r>
              <a:rPr lang="en-US" altLang="zh-CN" sz="1800" dirty="0" smtClean="0">
                <a:latin typeface="Times New Roman" panose="02020603050405020304"/>
                <a:ea typeface="宋体" panose="02010600030101010101" pitchFamily="2" charset="-122"/>
              </a:rPr>
              <a:t>“</a:t>
            </a:r>
            <a:r>
              <a:rPr lang="zh-CN" altLang="en-US" sz="1800" dirty="0" smtClean="0">
                <a:ea typeface="宋体" panose="02010600030101010101" pitchFamily="2" charset="-122"/>
              </a:rPr>
              <a:t>批发</a:t>
            </a:r>
            <a:r>
              <a:rPr lang="zh-CN" altLang="en-US" sz="1800" dirty="0" smtClean="0">
                <a:latin typeface="Times New Roman" panose="02020603050405020304"/>
                <a:ea typeface="宋体" panose="02010600030101010101" pitchFamily="2" charset="-122"/>
              </a:rPr>
              <a:t>”</a:t>
            </a:r>
            <a:r>
              <a:rPr lang="zh-CN" altLang="en-US" sz="1800" dirty="0" smtClean="0">
                <a:ea typeface="宋体" panose="02010600030101010101" pitchFamily="2" charset="-122"/>
              </a:rPr>
              <a:t>式执行大量细粒度线程</a:t>
            </a:r>
          </a:p>
        </p:txBody>
      </p:sp>
      <p:grpSp>
        <p:nvGrpSpPr>
          <p:cNvPr id="3" name="Group 4"/>
          <p:cNvGrpSpPr/>
          <p:nvPr/>
        </p:nvGrpSpPr>
        <p:grpSpPr bwMode="auto">
          <a:xfrm>
            <a:off x="2106613" y="4152900"/>
            <a:ext cx="3927475" cy="835025"/>
            <a:chOff x="258" y="2682"/>
            <a:chExt cx="2474" cy="592"/>
          </a:xfrm>
        </p:grpSpPr>
        <p:sp>
          <p:nvSpPr>
            <p:cNvPr id="320517" name="Rectangle 5"/>
            <p:cNvSpPr>
              <a:spLocks noChangeArrowheads="1"/>
            </p:cNvSpPr>
            <p:nvPr/>
          </p:nvSpPr>
          <p:spPr bwMode="auto">
            <a:xfrm>
              <a:off x="258" y="2682"/>
              <a:ext cx="2474" cy="592"/>
            </a:xfrm>
            <a:prstGeom prst="rect">
              <a:avLst/>
            </a:prstGeom>
            <a:noFill/>
            <a:ln w="28575" algn="ctr">
              <a:solidFill>
                <a:srgbClr val="00CC00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0518" name="Text Box 6"/>
            <p:cNvSpPr txBox="1">
              <a:spLocks noChangeArrowheads="1"/>
            </p:cNvSpPr>
            <p:nvPr/>
          </p:nvSpPr>
          <p:spPr bwMode="auto">
            <a:xfrm>
              <a:off x="1872" y="2909"/>
              <a:ext cx="316" cy="26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</a:rPr>
                <a:t>. . .</a:t>
              </a:r>
            </a:p>
          </p:txBody>
        </p:sp>
        <p:grpSp>
          <p:nvGrpSpPr>
            <p:cNvPr id="4" name="Group 7"/>
            <p:cNvGrpSpPr/>
            <p:nvPr/>
          </p:nvGrpSpPr>
          <p:grpSpPr bwMode="auto">
            <a:xfrm>
              <a:off x="313" y="2730"/>
              <a:ext cx="490" cy="497"/>
              <a:chOff x="967" y="1678"/>
              <a:chExt cx="688" cy="700"/>
            </a:xfrm>
          </p:grpSpPr>
          <p:sp>
            <p:nvSpPr>
              <p:cNvPr id="320520" name="Text Box 8"/>
              <p:cNvSpPr txBox="1">
                <a:spLocks noChangeArrowheads="1"/>
              </p:cNvSpPr>
              <p:nvPr/>
            </p:nvSpPr>
            <p:spPr bwMode="auto">
              <a:xfrm>
                <a:off x="967" y="1678"/>
                <a:ext cx="688" cy="700"/>
              </a:xfrm>
              <a:prstGeom prst="rect">
                <a:avLst/>
              </a:prstGeom>
              <a:noFill/>
              <a:ln w="19050">
                <a:solidFill>
                  <a:srgbClr val="00CC00"/>
                </a:solidFill>
                <a:miter lim="800000"/>
              </a:ln>
              <a:effectLst/>
            </p:spPr>
            <p:txBody>
              <a:bodyPr lIns="0" rIns="0"/>
              <a:lstStyle/>
              <a:p>
                <a:pPr algn="ctr" eaLnBrk="1" hangingPunct="1">
                  <a:lnSpc>
                    <a:spcPct val="85000"/>
                  </a:lnSpc>
                  <a:spcBef>
                    <a:spcPct val="10000"/>
                  </a:spcBef>
                </a:pPr>
                <a:endParaRPr lang="zh-CN" altLang="en-US" sz="1200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5" name="Group 9"/>
              <p:cNvGrpSpPr/>
              <p:nvPr/>
            </p:nvGrpSpPr>
            <p:grpSpPr bwMode="auto">
              <a:xfrm>
                <a:off x="1035" y="1764"/>
                <a:ext cx="552" cy="529"/>
                <a:chOff x="1045" y="1780"/>
                <a:chExt cx="806" cy="773"/>
              </a:xfrm>
            </p:grpSpPr>
            <p:sp>
              <p:nvSpPr>
                <p:cNvPr id="320522" name="Freeform 10"/>
                <p:cNvSpPr/>
                <p:nvPr/>
              </p:nvSpPr>
              <p:spPr bwMode="auto">
                <a:xfrm>
                  <a:off x="1045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23" name="Freeform 11"/>
                <p:cNvSpPr/>
                <p:nvPr/>
              </p:nvSpPr>
              <p:spPr bwMode="auto">
                <a:xfrm>
                  <a:off x="1116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24" name="Freeform 12"/>
                <p:cNvSpPr/>
                <p:nvPr/>
              </p:nvSpPr>
              <p:spPr bwMode="auto">
                <a:xfrm>
                  <a:off x="1181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25" name="Freeform 13"/>
                <p:cNvSpPr/>
                <p:nvPr/>
              </p:nvSpPr>
              <p:spPr bwMode="auto">
                <a:xfrm>
                  <a:off x="1247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26" name="Freeform 14"/>
                <p:cNvSpPr/>
                <p:nvPr/>
              </p:nvSpPr>
              <p:spPr bwMode="auto">
                <a:xfrm>
                  <a:off x="1312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27" name="Freeform 15"/>
                <p:cNvSpPr/>
                <p:nvPr/>
              </p:nvSpPr>
              <p:spPr bwMode="auto">
                <a:xfrm>
                  <a:off x="1378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28" name="Freeform 16"/>
                <p:cNvSpPr/>
                <p:nvPr/>
              </p:nvSpPr>
              <p:spPr bwMode="auto">
                <a:xfrm>
                  <a:off x="1443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29" name="Freeform 17"/>
                <p:cNvSpPr/>
                <p:nvPr/>
              </p:nvSpPr>
              <p:spPr bwMode="auto">
                <a:xfrm>
                  <a:off x="1509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30" name="Freeform 18"/>
                <p:cNvSpPr/>
                <p:nvPr/>
              </p:nvSpPr>
              <p:spPr bwMode="auto">
                <a:xfrm>
                  <a:off x="1574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31" name="Freeform 19"/>
                <p:cNvSpPr/>
                <p:nvPr/>
              </p:nvSpPr>
              <p:spPr bwMode="auto">
                <a:xfrm>
                  <a:off x="1640" y="1780"/>
                  <a:ext cx="145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32" name="Freeform 20"/>
                <p:cNvSpPr/>
                <p:nvPr/>
              </p:nvSpPr>
              <p:spPr bwMode="auto">
                <a:xfrm>
                  <a:off x="1705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" name="Group 21"/>
            <p:cNvGrpSpPr/>
            <p:nvPr/>
          </p:nvGrpSpPr>
          <p:grpSpPr bwMode="auto">
            <a:xfrm>
              <a:off x="847" y="2730"/>
              <a:ext cx="490" cy="497"/>
              <a:chOff x="967" y="1678"/>
              <a:chExt cx="688" cy="700"/>
            </a:xfrm>
          </p:grpSpPr>
          <p:sp>
            <p:nvSpPr>
              <p:cNvPr id="320534" name="Text Box 22"/>
              <p:cNvSpPr txBox="1">
                <a:spLocks noChangeArrowheads="1"/>
              </p:cNvSpPr>
              <p:nvPr/>
            </p:nvSpPr>
            <p:spPr bwMode="auto">
              <a:xfrm>
                <a:off x="967" y="1678"/>
                <a:ext cx="688" cy="700"/>
              </a:xfrm>
              <a:prstGeom prst="rect">
                <a:avLst/>
              </a:prstGeom>
              <a:noFill/>
              <a:ln w="19050">
                <a:solidFill>
                  <a:srgbClr val="00CC00"/>
                </a:solidFill>
                <a:miter lim="800000"/>
              </a:ln>
              <a:effectLst/>
            </p:spPr>
            <p:txBody>
              <a:bodyPr lIns="0" rIns="0"/>
              <a:lstStyle/>
              <a:p>
                <a:pPr algn="ctr" eaLnBrk="1" hangingPunct="1">
                  <a:lnSpc>
                    <a:spcPct val="85000"/>
                  </a:lnSpc>
                  <a:spcBef>
                    <a:spcPct val="10000"/>
                  </a:spcBef>
                </a:pPr>
                <a:endParaRPr lang="zh-CN" altLang="en-US" sz="1200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7" name="Group 23"/>
              <p:cNvGrpSpPr/>
              <p:nvPr/>
            </p:nvGrpSpPr>
            <p:grpSpPr bwMode="auto">
              <a:xfrm>
                <a:off x="1035" y="1764"/>
                <a:ext cx="552" cy="529"/>
                <a:chOff x="1045" y="1780"/>
                <a:chExt cx="806" cy="773"/>
              </a:xfrm>
            </p:grpSpPr>
            <p:sp>
              <p:nvSpPr>
                <p:cNvPr id="320536" name="Freeform 24"/>
                <p:cNvSpPr/>
                <p:nvPr/>
              </p:nvSpPr>
              <p:spPr bwMode="auto">
                <a:xfrm>
                  <a:off x="1045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37" name="Freeform 25"/>
                <p:cNvSpPr/>
                <p:nvPr/>
              </p:nvSpPr>
              <p:spPr bwMode="auto">
                <a:xfrm>
                  <a:off x="1116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38" name="Freeform 26"/>
                <p:cNvSpPr/>
                <p:nvPr/>
              </p:nvSpPr>
              <p:spPr bwMode="auto">
                <a:xfrm>
                  <a:off x="1181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39" name="Freeform 27"/>
                <p:cNvSpPr/>
                <p:nvPr/>
              </p:nvSpPr>
              <p:spPr bwMode="auto">
                <a:xfrm>
                  <a:off x="1247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40" name="Freeform 28"/>
                <p:cNvSpPr/>
                <p:nvPr/>
              </p:nvSpPr>
              <p:spPr bwMode="auto">
                <a:xfrm>
                  <a:off x="1312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41" name="Freeform 29"/>
                <p:cNvSpPr/>
                <p:nvPr/>
              </p:nvSpPr>
              <p:spPr bwMode="auto">
                <a:xfrm>
                  <a:off x="1378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42" name="Freeform 30"/>
                <p:cNvSpPr/>
                <p:nvPr/>
              </p:nvSpPr>
              <p:spPr bwMode="auto">
                <a:xfrm>
                  <a:off x="1443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43" name="Freeform 31"/>
                <p:cNvSpPr/>
                <p:nvPr/>
              </p:nvSpPr>
              <p:spPr bwMode="auto">
                <a:xfrm>
                  <a:off x="1509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44" name="Freeform 32"/>
                <p:cNvSpPr/>
                <p:nvPr/>
              </p:nvSpPr>
              <p:spPr bwMode="auto">
                <a:xfrm>
                  <a:off x="1574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45" name="Freeform 33"/>
                <p:cNvSpPr/>
                <p:nvPr/>
              </p:nvSpPr>
              <p:spPr bwMode="auto">
                <a:xfrm>
                  <a:off x="1640" y="1780"/>
                  <a:ext cx="145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46" name="Freeform 34"/>
                <p:cNvSpPr/>
                <p:nvPr/>
              </p:nvSpPr>
              <p:spPr bwMode="auto">
                <a:xfrm>
                  <a:off x="1705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" name="Group 35"/>
            <p:cNvGrpSpPr/>
            <p:nvPr/>
          </p:nvGrpSpPr>
          <p:grpSpPr bwMode="auto">
            <a:xfrm>
              <a:off x="2187" y="2730"/>
              <a:ext cx="490" cy="497"/>
              <a:chOff x="967" y="1678"/>
              <a:chExt cx="688" cy="700"/>
            </a:xfrm>
          </p:grpSpPr>
          <p:sp>
            <p:nvSpPr>
              <p:cNvPr id="320548" name="Text Box 36"/>
              <p:cNvSpPr txBox="1">
                <a:spLocks noChangeArrowheads="1"/>
              </p:cNvSpPr>
              <p:nvPr/>
            </p:nvSpPr>
            <p:spPr bwMode="auto">
              <a:xfrm>
                <a:off x="967" y="1678"/>
                <a:ext cx="688" cy="700"/>
              </a:xfrm>
              <a:prstGeom prst="rect">
                <a:avLst/>
              </a:prstGeom>
              <a:noFill/>
              <a:ln w="19050">
                <a:solidFill>
                  <a:srgbClr val="00CC00"/>
                </a:solidFill>
                <a:miter lim="800000"/>
              </a:ln>
              <a:effectLst/>
            </p:spPr>
            <p:txBody>
              <a:bodyPr lIns="0" rIns="0"/>
              <a:lstStyle/>
              <a:p>
                <a:pPr algn="ctr" eaLnBrk="1" hangingPunct="1">
                  <a:lnSpc>
                    <a:spcPct val="85000"/>
                  </a:lnSpc>
                  <a:spcBef>
                    <a:spcPct val="10000"/>
                  </a:spcBef>
                </a:pPr>
                <a:endParaRPr lang="zh-CN" altLang="en-US" sz="1200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9" name="Group 37"/>
              <p:cNvGrpSpPr/>
              <p:nvPr/>
            </p:nvGrpSpPr>
            <p:grpSpPr bwMode="auto">
              <a:xfrm>
                <a:off x="1035" y="1764"/>
                <a:ext cx="552" cy="529"/>
                <a:chOff x="1045" y="1780"/>
                <a:chExt cx="806" cy="773"/>
              </a:xfrm>
            </p:grpSpPr>
            <p:sp>
              <p:nvSpPr>
                <p:cNvPr id="320550" name="Freeform 38"/>
                <p:cNvSpPr/>
                <p:nvPr/>
              </p:nvSpPr>
              <p:spPr bwMode="auto">
                <a:xfrm>
                  <a:off x="1045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51" name="Freeform 39"/>
                <p:cNvSpPr/>
                <p:nvPr/>
              </p:nvSpPr>
              <p:spPr bwMode="auto">
                <a:xfrm>
                  <a:off x="1116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52" name="Freeform 40"/>
                <p:cNvSpPr/>
                <p:nvPr/>
              </p:nvSpPr>
              <p:spPr bwMode="auto">
                <a:xfrm>
                  <a:off x="1181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53" name="Freeform 41"/>
                <p:cNvSpPr/>
                <p:nvPr/>
              </p:nvSpPr>
              <p:spPr bwMode="auto">
                <a:xfrm>
                  <a:off x="1247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54" name="Freeform 42"/>
                <p:cNvSpPr/>
                <p:nvPr/>
              </p:nvSpPr>
              <p:spPr bwMode="auto">
                <a:xfrm>
                  <a:off x="1312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55" name="Freeform 43"/>
                <p:cNvSpPr/>
                <p:nvPr/>
              </p:nvSpPr>
              <p:spPr bwMode="auto">
                <a:xfrm>
                  <a:off x="1378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56" name="Freeform 44"/>
                <p:cNvSpPr/>
                <p:nvPr/>
              </p:nvSpPr>
              <p:spPr bwMode="auto">
                <a:xfrm>
                  <a:off x="1443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57" name="Freeform 45"/>
                <p:cNvSpPr/>
                <p:nvPr/>
              </p:nvSpPr>
              <p:spPr bwMode="auto">
                <a:xfrm>
                  <a:off x="1509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58" name="Freeform 46"/>
                <p:cNvSpPr/>
                <p:nvPr/>
              </p:nvSpPr>
              <p:spPr bwMode="auto">
                <a:xfrm>
                  <a:off x="1574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59" name="Freeform 47"/>
                <p:cNvSpPr/>
                <p:nvPr/>
              </p:nvSpPr>
              <p:spPr bwMode="auto">
                <a:xfrm>
                  <a:off x="1640" y="1780"/>
                  <a:ext cx="145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60" name="Freeform 48"/>
                <p:cNvSpPr/>
                <p:nvPr/>
              </p:nvSpPr>
              <p:spPr bwMode="auto">
                <a:xfrm>
                  <a:off x="1705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Group 49"/>
            <p:cNvGrpSpPr/>
            <p:nvPr/>
          </p:nvGrpSpPr>
          <p:grpSpPr bwMode="auto">
            <a:xfrm>
              <a:off x="1383" y="2730"/>
              <a:ext cx="489" cy="497"/>
              <a:chOff x="967" y="1678"/>
              <a:chExt cx="688" cy="700"/>
            </a:xfrm>
          </p:grpSpPr>
          <p:sp>
            <p:nvSpPr>
              <p:cNvPr id="320562" name="Text Box 50"/>
              <p:cNvSpPr txBox="1">
                <a:spLocks noChangeArrowheads="1"/>
              </p:cNvSpPr>
              <p:nvPr/>
            </p:nvSpPr>
            <p:spPr bwMode="auto">
              <a:xfrm>
                <a:off x="967" y="1678"/>
                <a:ext cx="688" cy="700"/>
              </a:xfrm>
              <a:prstGeom prst="rect">
                <a:avLst/>
              </a:prstGeom>
              <a:noFill/>
              <a:ln w="19050">
                <a:solidFill>
                  <a:srgbClr val="00CC00"/>
                </a:solidFill>
                <a:miter lim="800000"/>
              </a:ln>
              <a:effectLst/>
            </p:spPr>
            <p:txBody>
              <a:bodyPr lIns="0" rIns="0"/>
              <a:lstStyle/>
              <a:p>
                <a:pPr algn="ctr" eaLnBrk="1" hangingPunct="1">
                  <a:lnSpc>
                    <a:spcPct val="85000"/>
                  </a:lnSpc>
                  <a:spcBef>
                    <a:spcPct val="10000"/>
                  </a:spcBef>
                </a:pPr>
                <a:endParaRPr lang="zh-CN" altLang="en-US" sz="1200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1" name="Group 51"/>
              <p:cNvGrpSpPr/>
              <p:nvPr/>
            </p:nvGrpSpPr>
            <p:grpSpPr bwMode="auto">
              <a:xfrm>
                <a:off x="1035" y="1764"/>
                <a:ext cx="552" cy="529"/>
                <a:chOff x="1045" y="1780"/>
                <a:chExt cx="806" cy="773"/>
              </a:xfrm>
            </p:grpSpPr>
            <p:sp>
              <p:nvSpPr>
                <p:cNvPr id="320564" name="Freeform 52"/>
                <p:cNvSpPr/>
                <p:nvPr/>
              </p:nvSpPr>
              <p:spPr bwMode="auto">
                <a:xfrm>
                  <a:off x="1045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65" name="Freeform 53"/>
                <p:cNvSpPr/>
                <p:nvPr/>
              </p:nvSpPr>
              <p:spPr bwMode="auto">
                <a:xfrm>
                  <a:off x="1116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66" name="Freeform 54"/>
                <p:cNvSpPr/>
                <p:nvPr/>
              </p:nvSpPr>
              <p:spPr bwMode="auto">
                <a:xfrm>
                  <a:off x="1181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67" name="Freeform 55"/>
                <p:cNvSpPr/>
                <p:nvPr/>
              </p:nvSpPr>
              <p:spPr bwMode="auto">
                <a:xfrm>
                  <a:off x="1247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68" name="Freeform 56"/>
                <p:cNvSpPr/>
                <p:nvPr/>
              </p:nvSpPr>
              <p:spPr bwMode="auto">
                <a:xfrm>
                  <a:off x="1312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69" name="Freeform 57"/>
                <p:cNvSpPr/>
                <p:nvPr/>
              </p:nvSpPr>
              <p:spPr bwMode="auto">
                <a:xfrm>
                  <a:off x="1378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70" name="Freeform 58"/>
                <p:cNvSpPr/>
                <p:nvPr/>
              </p:nvSpPr>
              <p:spPr bwMode="auto">
                <a:xfrm>
                  <a:off x="1443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71" name="Freeform 59"/>
                <p:cNvSpPr/>
                <p:nvPr/>
              </p:nvSpPr>
              <p:spPr bwMode="auto">
                <a:xfrm>
                  <a:off x="1509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72" name="Freeform 60"/>
                <p:cNvSpPr/>
                <p:nvPr/>
              </p:nvSpPr>
              <p:spPr bwMode="auto">
                <a:xfrm>
                  <a:off x="1574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73" name="Freeform 61"/>
                <p:cNvSpPr/>
                <p:nvPr/>
              </p:nvSpPr>
              <p:spPr bwMode="auto">
                <a:xfrm>
                  <a:off x="1640" y="1780"/>
                  <a:ext cx="145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74" name="Freeform 62"/>
                <p:cNvSpPr/>
                <p:nvPr/>
              </p:nvSpPr>
              <p:spPr bwMode="auto">
                <a:xfrm>
                  <a:off x="1705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2" name="Group 63"/>
          <p:cNvGrpSpPr/>
          <p:nvPr/>
        </p:nvGrpSpPr>
        <p:grpSpPr bwMode="auto">
          <a:xfrm>
            <a:off x="2106613" y="5807075"/>
            <a:ext cx="3927475" cy="833438"/>
            <a:chOff x="258" y="2682"/>
            <a:chExt cx="2474" cy="592"/>
          </a:xfrm>
        </p:grpSpPr>
        <p:sp>
          <p:nvSpPr>
            <p:cNvPr id="320576" name="Rectangle 64"/>
            <p:cNvSpPr>
              <a:spLocks noChangeArrowheads="1"/>
            </p:cNvSpPr>
            <p:nvPr/>
          </p:nvSpPr>
          <p:spPr bwMode="auto">
            <a:xfrm>
              <a:off x="258" y="2682"/>
              <a:ext cx="2474" cy="592"/>
            </a:xfrm>
            <a:prstGeom prst="rect">
              <a:avLst/>
            </a:prstGeom>
            <a:noFill/>
            <a:ln w="28575" algn="ctr">
              <a:solidFill>
                <a:srgbClr val="00CC00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0577" name="Text Box 65"/>
            <p:cNvSpPr txBox="1">
              <a:spLocks noChangeArrowheads="1"/>
            </p:cNvSpPr>
            <p:nvPr/>
          </p:nvSpPr>
          <p:spPr bwMode="auto">
            <a:xfrm>
              <a:off x="1872" y="2910"/>
              <a:ext cx="316" cy="26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800" b="1">
                  <a:latin typeface="Arial" panose="020B0604020202020204" pitchFamily="34" charset="0"/>
                  <a:ea typeface="宋体" panose="02010600030101010101" pitchFamily="2" charset="-122"/>
                </a:rPr>
                <a:t>. . .</a:t>
              </a:r>
            </a:p>
          </p:txBody>
        </p:sp>
        <p:grpSp>
          <p:nvGrpSpPr>
            <p:cNvPr id="13" name="Group 66"/>
            <p:cNvGrpSpPr/>
            <p:nvPr/>
          </p:nvGrpSpPr>
          <p:grpSpPr bwMode="auto">
            <a:xfrm>
              <a:off x="313" y="2730"/>
              <a:ext cx="490" cy="497"/>
              <a:chOff x="967" y="1678"/>
              <a:chExt cx="688" cy="700"/>
            </a:xfrm>
          </p:grpSpPr>
          <p:sp>
            <p:nvSpPr>
              <p:cNvPr id="320579" name="Text Box 67"/>
              <p:cNvSpPr txBox="1">
                <a:spLocks noChangeArrowheads="1"/>
              </p:cNvSpPr>
              <p:nvPr/>
            </p:nvSpPr>
            <p:spPr bwMode="auto">
              <a:xfrm>
                <a:off x="967" y="1678"/>
                <a:ext cx="688" cy="700"/>
              </a:xfrm>
              <a:prstGeom prst="rect">
                <a:avLst/>
              </a:prstGeom>
              <a:noFill/>
              <a:ln w="19050">
                <a:solidFill>
                  <a:srgbClr val="00CC00"/>
                </a:solidFill>
                <a:miter lim="800000"/>
              </a:ln>
              <a:effectLst/>
            </p:spPr>
            <p:txBody>
              <a:bodyPr lIns="0" rIns="0"/>
              <a:lstStyle/>
              <a:p>
                <a:pPr algn="ctr" eaLnBrk="1" hangingPunct="1">
                  <a:lnSpc>
                    <a:spcPct val="85000"/>
                  </a:lnSpc>
                  <a:spcBef>
                    <a:spcPct val="10000"/>
                  </a:spcBef>
                </a:pPr>
                <a:endParaRPr lang="zh-CN" altLang="en-US" sz="1200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4" name="Group 68"/>
              <p:cNvGrpSpPr/>
              <p:nvPr/>
            </p:nvGrpSpPr>
            <p:grpSpPr bwMode="auto">
              <a:xfrm>
                <a:off x="1035" y="1764"/>
                <a:ext cx="552" cy="529"/>
                <a:chOff x="1045" y="1780"/>
                <a:chExt cx="806" cy="773"/>
              </a:xfrm>
            </p:grpSpPr>
            <p:sp>
              <p:nvSpPr>
                <p:cNvPr id="320581" name="Freeform 69"/>
                <p:cNvSpPr/>
                <p:nvPr/>
              </p:nvSpPr>
              <p:spPr bwMode="auto">
                <a:xfrm>
                  <a:off x="1045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82" name="Freeform 70"/>
                <p:cNvSpPr/>
                <p:nvPr/>
              </p:nvSpPr>
              <p:spPr bwMode="auto">
                <a:xfrm>
                  <a:off x="1116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83" name="Freeform 71"/>
                <p:cNvSpPr/>
                <p:nvPr/>
              </p:nvSpPr>
              <p:spPr bwMode="auto">
                <a:xfrm>
                  <a:off x="1181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84" name="Freeform 72"/>
                <p:cNvSpPr/>
                <p:nvPr/>
              </p:nvSpPr>
              <p:spPr bwMode="auto">
                <a:xfrm>
                  <a:off x="1247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85" name="Freeform 73"/>
                <p:cNvSpPr/>
                <p:nvPr/>
              </p:nvSpPr>
              <p:spPr bwMode="auto">
                <a:xfrm>
                  <a:off x="1312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86" name="Freeform 74"/>
                <p:cNvSpPr/>
                <p:nvPr/>
              </p:nvSpPr>
              <p:spPr bwMode="auto">
                <a:xfrm>
                  <a:off x="1378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87" name="Freeform 75"/>
                <p:cNvSpPr/>
                <p:nvPr/>
              </p:nvSpPr>
              <p:spPr bwMode="auto">
                <a:xfrm>
                  <a:off x="1443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88" name="Freeform 76"/>
                <p:cNvSpPr/>
                <p:nvPr/>
              </p:nvSpPr>
              <p:spPr bwMode="auto">
                <a:xfrm>
                  <a:off x="1509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89" name="Freeform 77"/>
                <p:cNvSpPr/>
                <p:nvPr/>
              </p:nvSpPr>
              <p:spPr bwMode="auto">
                <a:xfrm>
                  <a:off x="1574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90" name="Freeform 78"/>
                <p:cNvSpPr/>
                <p:nvPr/>
              </p:nvSpPr>
              <p:spPr bwMode="auto">
                <a:xfrm>
                  <a:off x="1640" y="1780"/>
                  <a:ext cx="145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91" name="Freeform 79"/>
                <p:cNvSpPr/>
                <p:nvPr/>
              </p:nvSpPr>
              <p:spPr bwMode="auto">
                <a:xfrm>
                  <a:off x="1705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Group 80"/>
            <p:cNvGrpSpPr/>
            <p:nvPr/>
          </p:nvGrpSpPr>
          <p:grpSpPr bwMode="auto">
            <a:xfrm>
              <a:off x="847" y="2730"/>
              <a:ext cx="490" cy="497"/>
              <a:chOff x="967" y="1678"/>
              <a:chExt cx="688" cy="700"/>
            </a:xfrm>
          </p:grpSpPr>
          <p:sp>
            <p:nvSpPr>
              <p:cNvPr id="320593" name="Text Box 81"/>
              <p:cNvSpPr txBox="1">
                <a:spLocks noChangeArrowheads="1"/>
              </p:cNvSpPr>
              <p:nvPr/>
            </p:nvSpPr>
            <p:spPr bwMode="auto">
              <a:xfrm>
                <a:off x="967" y="1678"/>
                <a:ext cx="688" cy="700"/>
              </a:xfrm>
              <a:prstGeom prst="rect">
                <a:avLst/>
              </a:prstGeom>
              <a:noFill/>
              <a:ln w="19050">
                <a:solidFill>
                  <a:srgbClr val="00CC00"/>
                </a:solidFill>
                <a:miter lim="800000"/>
              </a:ln>
              <a:effectLst/>
            </p:spPr>
            <p:txBody>
              <a:bodyPr lIns="0" rIns="0"/>
              <a:lstStyle/>
              <a:p>
                <a:pPr algn="ctr" eaLnBrk="1" hangingPunct="1">
                  <a:lnSpc>
                    <a:spcPct val="85000"/>
                  </a:lnSpc>
                  <a:spcBef>
                    <a:spcPct val="10000"/>
                  </a:spcBef>
                </a:pPr>
                <a:endParaRPr lang="zh-CN" altLang="en-US" sz="1200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6" name="Group 82"/>
              <p:cNvGrpSpPr/>
              <p:nvPr/>
            </p:nvGrpSpPr>
            <p:grpSpPr bwMode="auto">
              <a:xfrm>
                <a:off x="1035" y="1764"/>
                <a:ext cx="552" cy="529"/>
                <a:chOff x="1045" y="1780"/>
                <a:chExt cx="806" cy="773"/>
              </a:xfrm>
            </p:grpSpPr>
            <p:sp>
              <p:nvSpPr>
                <p:cNvPr id="320595" name="Freeform 83"/>
                <p:cNvSpPr/>
                <p:nvPr/>
              </p:nvSpPr>
              <p:spPr bwMode="auto">
                <a:xfrm>
                  <a:off x="1045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96" name="Freeform 84"/>
                <p:cNvSpPr/>
                <p:nvPr/>
              </p:nvSpPr>
              <p:spPr bwMode="auto">
                <a:xfrm>
                  <a:off x="1116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97" name="Freeform 85"/>
                <p:cNvSpPr/>
                <p:nvPr/>
              </p:nvSpPr>
              <p:spPr bwMode="auto">
                <a:xfrm>
                  <a:off x="1181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98" name="Freeform 86"/>
                <p:cNvSpPr/>
                <p:nvPr/>
              </p:nvSpPr>
              <p:spPr bwMode="auto">
                <a:xfrm>
                  <a:off x="1247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599" name="Freeform 87"/>
                <p:cNvSpPr/>
                <p:nvPr/>
              </p:nvSpPr>
              <p:spPr bwMode="auto">
                <a:xfrm>
                  <a:off x="1312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00" name="Freeform 88"/>
                <p:cNvSpPr/>
                <p:nvPr/>
              </p:nvSpPr>
              <p:spPr bwMode="auto">
                <a:xfrm>
                  <a:off x="1378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01" name="Freeform 89"/>
                <p:cNvSpPr/>
                <p:nvPr/>
              </p:nvSpPr>
              <p:spPr bwMode="auto">
                <a:xfrm>
                  <a:off x="1443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02" name="Freeform 90"/>
                <p:cNvSpPr/>
                <p:nvPr/>
              </p:nvSpPr>
              <p:spPr bwMode="auto">
                <a:xfrm>
                  <a:off x="1509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03" name="Freeform 91"/>
                <p:cNvSpPr/>
                <p:nvPr/>
              </p:nvSpPr>
              <p:spPr bwMode="auto">
                <a:xfrm>
                  <a:off x="1574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04" name="Freeform 92"/>
                <p:cNvSpPr/>
                <p:nvPr/>
              </p:nvSpPr>
              <p:spPr bwMode="auto">
                <a:xfrm>
                  <a:off x="1640" y="1780"/>
                  <a:ext cx="145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05" name="Freeform 93"/>
                <p:cNvSpPr/>
                <p:nvPr/>
              </p:nvSpPr>
              <p:spPr bwMode="auto">
                <a:xfrm>
                  <a:off x="1705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Group 94"/>
            <p:cNvGrpSpPr/>
            <p:nvPr/>
          </p:nvGrpSpPr>
          <p:grpSpPr bwMode="auto">
            <a:xfrm>
              <a:off x="2187" y="2730"/>
              <a:ext cx="490" cy="497"/>
              <a:chOff x="967" y="1678"/>
              <a:chExt cx="688" cy="700"/>
            </a:xfrm>
          </p:grpSpPr>
          <p:sp>
            <p:nvSpPr>
              <p:cNvPr id="320607" name="Text Box 95"/>
              <p:cNvSpPr txBox="1">
                <a:spLocks noChangeArrowheads="1"/>
              </p:cNvSpPr>
              <p:nvPr/>
            </p:nvSpPr>
            <p:spPr bwMode="auto">
              <a:xfrm>
                <a:off x="967" y="1678"/>
                <a:ext cx="688" cy="700"/>
              </a:xfrm>
              <a:prstGeom prst="rect">
                <a:avLst/>
              </a:prstGeom>
              <a:noFill/>
              <a:ln w="19050">
                <a:solidFill>
                  <a:srgbClr val="00CC00"/>
                </a:solidFill>
                <a:miter lim="800000"/>
              </a:ln>
              <a:effectLst/>
            </p:spPr>
            <p:txBody>
              <a:bodyPr lIns="0" rIns="0"/>
              <a:lstStyle/>
              <a:p>
                <a:pPr algn="ctr" eaLnBrk="1" hangingPunct="1">
                  <a:lnSpc>
                    <a:spcPct val="85000"/>
                  </a:lnSpc>
                  <a:spcBef>
                    <a:spcPct val="10000"/>
                  </a:spcBef>
                </a:pPr>
                <a:endParaRPr lang="zh-CN" altLang="en-US" sz="1200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8" name="Group 96"/>
              <p:cNvGrpSpPr/>
              <p:nvPr/>
            </p:nvGrpSpPr>
            <p:grpSpPr bwMode="auto">
              <a:xfrm>
                <a:off x="1035" y="1764"/>
                <a:ext cx="552" cy="529"/>
                <a:chOff x="1045" y="1780"/>
                <a:chExt cx="806" cy="773"/>
              </a:xfrm>
            </p:grpSpPr>
            <p:sp>
              <p:nvSpPr>
                <p:cNvPr id="320609" name="Freeform 97"/>
                <p:cNvSpPr/>
                <p:nvPr/>
              </p:nvSpPr>
              <p:spPr bwMode="auto">
                <a:xfrm>
                  <a:off x="1045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10" name="Freeform 98"/>
                <p:cNvSpPr/>
                <p:nvPr/>
              </p:nvSpPr>
              <p:spPr bwMode="auto">
                <a:xfrm>
                  <a:off x="1116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11" name="Freeform 99"/>
                <p:cNvSpPr/>
                <p:nvPr/>
              </p:nvSpPr>
              <p:spPr bwMode="auto">
                <a:xfrm>
                  <a:off x="1181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12" name="Freeform 100"/>
                <p:cNvSpPr/>
                <p:nvPr/>
              </p:nvSpPr>
              <p:spPr bwMode="auto">
                <a:xfrm>
                  <a:off x="1247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13" name="Freeform 101"/>
                <p:cNvSpPr/>
                <p:nvPr/>
              </p:nvSpPr>
              <p:spPr bwMode="auto">
                <a:xfrm>
                  <a:off x="1312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14" name="Freeform 102"/>
                <p:cNvSpPr/>
                <p:nvPr/>
              </p:nvSpPr>
              <p:spPr bwMode="auto">
                <a:xfrm>
                  <a:off x="1378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15" name="Freeform 103"/>
                <p:cNvSpPr/>
                <p:nvPr/>
              </p:nvSpPr>
              <p:spPr bwMode="auto">
                <a:xfrm>
                  <a:off x="1443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16" name="Freeform 104"/>
                <p:cNvSpPr/>
                <p:nvPr/>
              </p:nvSpPr>
              <p:spPr bwMode="auto">
                <a:xfrm>
                  <a:off x="1509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17" name="Freeform 105"/>
                <p:cNvSpPr/>
                <p:nvPr/>
              </p:nvSpPr>
              <p:spPr bwMode="auto">
                <a:xfrm>
                  <a:off x="1574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18" name="Freeform 106"/>
                <p:cNvSpPr/>
                <p:nvPr/>
              </p:nvSpPr>
              <p:spPr bwMode="auto">
                <a:xfrm>
                  <a:off x="1640" y="1780"/>
                  <a:ext cx="145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19" name="Freeform 107"/>
                <p:cNvSpPr/>
                <p:nvPr/>
              </p:nvSpPr>
              <p:spPr bwMode="auto">
                <a:xfrm>
                  <a:off x="1705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Group 108"/>
            <p:cNvGrpSpPr/>
            <p:nvPr/>
          </p:nvGrpSpPr>
          <p:grpSpPr bwMode="auto">
            <a:xfrm>
              <a:off x="1383" y="2730"/>
              <a:ext cx="489" cy="497"/>
              <a:chOff x="967" y="1678"/>
              <a:chExt cx="688" cy="700"/>
            </a:xfrm>
          </p:grpSpPr>
          <p:sp>
            <p:nvSpPr>
              <p:cNvPr id="320621" name="Text Box 109"/>
              <p:cNvSpPr txBox="1">
                <a:spLocks noChangeArrowheads="1"/>
              </p:cNvSpPr>
              <p:nvPr/>
            </p:nvSpPr>
            <p:spPr bwMode="auto">
              <a:xfrm>
                <a:off x="967" y="1678"/>
                <a:ext cx="688" cy="700"/>
              </a:xfrm>
              <a:prstGeom prst="rect">
                <a:avLst/>
              </a:prstGeom>
              <a:noFill/>
              <a:ln w="19050">
                <a:solidFill>
                  <a:srgbClr val="00CC00"/>
                </a:solidFill>
                <a:miter lim="800000"/>
              </a:ln>
              <a:effectLst/>
            </p:spPr>
            <p:txBody>
              <a:bodyPr lIns="0" rIns="0"/>
              <a:lstStyle/>
              <a:p>
                <a:pPr algn="ctr" eaLnBrk="1" hangingPunct="1">
                  <a:lnSpc>
                    <a:spcPct val="85000"/>
                  </a:lnSpc>
                  <a:spcBef>
                    <a:spcPct val="10000"/>
                  </a:spcBef>
                </a:pPr>
                <a:endParaRPr lang="zh-CN" altLang="en-US" sz="1200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20" name="Group 110"/>
              <p:cNvGrpSpPr/>
              <p:nvPr/>
            </p:nvGrpSpPr>
            <p:grpSpPr bwMode="auto">
              <a:xfrm>
                <a:off x="1035" y="1764"/>
                <a:ext cx="552" cy="529"/>
                <a:chOff x="1045" y="1780"/>
                <a:chExt cx="806" cy="773"/>
              </a:xfrm>
            </p:grpSpPr>
            <p:sp>
              <p:nvSpPr>
                <p:cNvPr id="320623" name="Freeform 111"/>
                <p:cNvSpPr/>
                <p:nvPr/>
              </p:nvSpPr>
              <p:spPr bwMode="auto">
                <a:xfrm>
                  <a:off x="1045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24" name="Freeform 112"/>
                <p:cNvSpPr/>
                <p:nvPr/>
              </p:nvSpPr>
              <p:spPr bwMode="auto">
                <a:xfrm>
                  <a:off x="1116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25" name="Freeform 113"/>
                <p:cNvSpPr/>
                <p:nvPr/>
              </p:nvSpPr>
              <p:spPr bwMode="auto">
                <a:xfrm>
                  <a:off x="1181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26" name="Freeform 114"/>
                <p:cNvSpPr/>
                <p:nvPr/>
              </p:nvSpPr>
              <p:spPr bwMode="auto">
                <a:xfrm>
                  <a:off x="1247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27" name="Freeform 115"/>
                <p:cNvSpPr/>
                <p:nvPr/>
              </p:nvSpPr>
              <p:spPr bwMode="auto">
                <a:xfrm>
                  <a:off x="1312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28" name="Freeform 116"/>
                <p:cNvSpPr/>
                <p:nvPr/>
              </p:nvSpPr>
              <p:spPr bwMode="auto">
                <a:xfrm>
                  <a:off x="1378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29" name="Freeform 117"/>
                <p:cNvSpPr/>
                <p:nvPr/>
              </p:nvSpPr>
              <p:spPr bwMode="auto">
                <a:xfrm>
                  <a:off x="1443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30" name="Freeform 118"/>
                <p:cNvSpPr/>
                <p:nvPr/>
              </p:nvSpPr>
              <p:spPr bwMode="auto">
                <a:xfrm>
                  <a:off x="1509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31" name="Freeform 119"/>
                <p:cNvSpPr/>
                <p:nvPr/>
              </p:nvSpPr>
              <p:spPr bwMode="auto">
                <a:xfrm>
                  <a:off x="1574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32" name="Freeform 120"/>
                <p:cNvSpPr/>
                <p:nvPr/>
              </p:nvSpPr>
              <p:spPr bwMode="auto">
                <a:xfrm>
                  <a:off x="1640" y="1780"/>
                  <a:ext cx="145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633" name="Freeform 121"/>
                <p:cNvSpPr/>
                <p:nvPr/>
              </p:nvSpPr>
              <p:spPr bwMode="auto">
                <a:xfrm>
                  <a:off x="1705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0635" name="Text Box 123"/>
          <p:cNvSpPr txBox="1">
            <a:spLocks noChangeArrowheads="1"/>
          </p:cNvSpPr>
          <p:nvPr/>
        </p:nvSpPr>
        <p:spPr bwMode="auto">
          <a:xfrm>
            <a:off x="995363" y="4384675"/>
            <a:ext cx="1155700" cy="366713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/>
            <a:r>
              <a:rPr lang="en-US" altLang="zh-CN" sz="1800"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kernel 0</a:t>
            </a:r>
          </a:p>
        </p:txBody>
      </p:sp>
      <p:sp>
        <p:nvSpPr>
          <p:cNvPr id="320636" name="Text Box 124"/>
          <p:cNvSpPr txBox="1">
            <a:spLocks noChangeArrowheads="1"/>
          </p:cNvSpPr>
          <p:nvPr/>
        </p:nvSpPr>
        <p:spPr bwMode="auto">
          <a:xfrm>
            <a:off x="3821113" y="3746500"/>
            <a:ext cx="2262187" cy="325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85000"/>
              </a:lnSpc>
              <a:spcBef>
                <a:spcPct val="10000"/>
              </a:spcBef>
            </a:pPr>
            <a:r>
              <a:rPr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CPU Serial Code</a:t>
            </a:r>
          </a:p>
        </p:txBody>
      </p:sp>
      <p:sp>
        <p:nvSpPr>
          <p:cNvPr id="320637" name="Freeform 125"/>
          <p:cNvSpPr>
            <a:spLocks noChangeAspect="1"/>
          </p:cNvSpPr>
          <p:nvPr/>
        </p:nvSpPr>
        <p:spPr bwMode="auto">
          <a:xfrm>
            <a:off x="3827463" y="3457575"/>
            <a:ext cx="61912" cy="688975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200" y="192"/>
              </a:cxn>
              <a:cxn ang="0">
                <a:pos x="8" y="336"/>
              </a:cxn>
              <a:cxn ang="0">
                <a:pos x="152" y="528"/>
              </a:cxn>
              <a:cxn ang="0">
                <a:pos x="8" y="720"/>
              </a:cxn>
              <a:cxn ang="0">
                <a:pos x="152" y="816"/>
              </a:cxn>
              <a:cxn ang="0">
                <a:pos x="56" y="960"/>
              </a:cxn>
              <a:cxn ang="0">
                <a:pos x="152" y="1104"/>
              </a:cxn>
              <a:cxn ang="0">
                <a:pos x="8" y="1248"/>
              </a:cxn>
              <a:cxn ang="0">
                <a:pos x="104" y="1344"/>
              </a:cxn>
              <a:cxn ang="0">
                <a:pos x="56" y="1536"/>
              </a:cxn>
            </a:cxnLst>
            <a:rect l="0" t="0" r="r" b="b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0638" name="Text Box 126"/>
          <p:cNvSpPr txBox="1">
            <a:spLocks noChangeArrowheads="1"/>
          </p:cNvSpPr>
          <p:nvPr/>
        </p:nvSpPr>
        <p:spPr bwMode="auto">
          <a:xfrm>
            <a:off x="3770313" y="5214938"/>
            <a:ext cx="2262187" cy="32543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85000"/>
              </a:lnSpc>
              <a:spcBef>
                <a:spcPct val="10000"/>
              </a:spcBef>
            </a:pPr>
            <a:r>
              <a:rPr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CPU Serial Code</a:t>
            </a:r>
          </a:p>
        </p:txBody>
      </p:sp>
      <p:sp>
        <p:nvSpPr>
          <p:cNvPr id="320639" name="Freeform 127"/>
          <p:cNvSpPr>
            <a:spLocks noChangeAspect="1"/>
          </p:cNvSpPr>
          <p:nvPr/>
        </p:nvSpPr>
        <p:spPr bwMode="auto">
          <a:xfrm>
            <a:off x="3827463" y="5059363"/>
            <a:ext cx="61912" cy="688975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200" y="192"/>
              </a:cxn>
              <a:cxn ang="0">
                <a:pos x="8" y="336"/>
              </a:cxn>
              <a:cxn ang="0">
                <a:pos x="152" y="528"/>
              </a:cxn>
              <a:cxn ang="0">
                <a:pos x="8" y="720"/>
              </a:cxn>
              <a:cxn ang="0">
                <a:pos x="152" y="816"/>
              </a:cxn>
              <a:cxn ang="0">
                <a:pos x="56" y="960"/>
              </a:cxn>
              <a:cxn ang="0">
                <a:pos x="152" y="1104"/>
              </a:cxn>
              <a:cxn ang="0">
                <a:pos x="8" y="1248"/>
              </a:cxn>
              <a:cxn ang="0">
                <a:pos x="104" y="1344"/>
              </a:cxn>
              <a:cxn ang="0">
                <a:pos x="56" y="1536"/>
              </a:cxn>
            </a:cxnLst>
            <a:rect l="0" t="0" r="r" b="b"/>
            <a:pathLst>
              <a:path w="208" h="1536">
                <a:moveTo>
                  <a:pt x="56" y="0"/>
                </a:moveTo>
                <a:cubicBezTo>
                  <a:pt x="132" y="68"/>
                  <a:pt x="208" y="136"/>
                  <a:pt x="200" y="192"/>
                </a:cubicBezTo>
                <a:cubicBezTo>
                  <a:pt x="192" y="248"/>
                  <a:pt x="16" y="280"/>
                  <a:pt x="8" y="336"/>
                </a:cubicBezTo>
                <a:cubicBezTo>
                  <a:pt x="0" y="392"/>
                  <a:pt x="152" y="464"/>
                  <a:pt x="152" y="528"/>
                </a:cubicBezTo>
                <a:cubicBezTo>
                  <a:pt x="152" y="592"/>
                  <a:pt x="8" y="672"/>
                  <a:pt x="8" y="720"/>
                </a:cubicBezTo>
                <a:cubicBezTo>
                  <a:pt x="8" y="768"/>
                  <a:pt x="144" y="776"/>
                  <a:pt x="152" y="816"/>
                </a:cubicBezTo>
                <a:cubicBezTo>
                  <a:pt x="160" y="856"/>
                  <a:pt x="56" y="912"/>
                  <a:pt x="56" y="960"/>
                </a:cubicBezTo>
                <a:cubicBezTo>
                  <a:pt x="56" y="1008"/>
                  <a:pt x="160" y="1056"/>
                  <a:pt x="152" y="1104"/>
                </a:cubicBezTo>
                <a:cubicBezTo>
                  <a:pt x="144" y="1152"/>
                  <a:pt x="16" y="1208"/>
                  <a:pt x="8" y="1248"/>
                </a:cubicBezTo>
                <a:cubicBezTo>
                  <a:pt x="0" y="1288"/>
                  <a:pt x="96" y="1296"/>
                  <a:pt x="104" y="1344"/>
                </a:cubicBezTo>
                <a:cubicBezTo>
                  <a:pt x="112" y="1392"/>
                  <a:pt x="40" y="1496"/>
                  <a:pt x="56" y="153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med" len="lg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0640" name="Text Box 128"/>
          <p:cNvSpPr txBox="1">
            <a:spLocks noChangeArrowheads="1"/>
          </p:cNvSpPr>
          <p:nvPr/>
        </p:nvSpPr>
        <p:spPr bwMode="auto">
          <a:xfrm>
            <a:off x="6107113" y="4430713"/>
            <a:ext cx="2262187" cy="32543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85000"/>
              </a:lnSpc>
              <a:spcBef>
                <a:spcPct val="10000"/>
              </a:spcBef>
            </a:pPr>
            <a:r>
              <a:rPr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GPU Parallel Code</a:t>
            </a:r>
          </a:p>
        </p:txBody>
      </p:sp>
      <p:sp>
        <p:nvSpPr>
          <p:cNvPr id="320641" name="Text Box 129"/>
          <p:cNvSpPr txBox="1">
            <a:spLocks noChangeArrowheads="1"/>
          </p:cNvSpPr>
          <p:nvPr/>
        </p:nvSpPr>
        <p:spPr bwMode="auto">
          <a:xfrm>
            <a:off x="5997575" y="6054725"/>
            <a:ext cx="2262188" cy="325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85000"/>
              </a:lnSpc>
              <a:spcBef>
                <a:spcPct val="10000"/>
              </a:spcBef>
            </a:pPr>
            <a:r>
              <a:rPr lang="en-US" altLang="zh-CN" sz="1800" b="1">
                <a:latin typeface="Arial" panose="020B0604020202020204" pitchFamily="34" charset="0"/>
                <a:ea typeface="宋体" panose="02010600030101010101" pitchFamily="2" charset="-122"/>
              </a:rPr>
              <a:t>GPU Parallel Code</a:t>
            </a:r>
          </a:p>
        </p:txBody>
      </p:sp>
      <p:sp>
        <p:nvSpPr>
          <p:cNvPr id="320642" name="Text Box 130"/>
          <p:cNvSpPr txBox="1">
            <a:spLocks noChangeArrowheads="1"/>
          </p:cNvSpPr>
          <p:nvPr/>
        </p:nvSpPr>
        <p:spPr bwMode="auto">
          <a:xfrm>
            <a:off x="6362700" y="4921250"/>
            <a:ext cx="2244725" cy="41592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Arial Narrow" panose="020B0606020202030204" pitchFamily="34" charset="0"/>
                <a:ea typeface="宋体" panose="02010600030101010101" pitchFamily="2" charset="-122"/>
              </a:rPr>
              <a:t>Concurrent execution!</a:t>
            </a:r>
          </a:p>
        </p:txBody>
      </p:sp>
      <p:sp>
        <p:nvSpPr>
          <p:cNvPr id="320643" name="Line 131"/>
          <p:cNvSpPr>
            <a:spLocks noChangeShapeType="1"/>
          </p:cNvSpPr>
          <p:nvPr/>
        </p:nvSpPr>
        <p:spPr bwMode="auto">
          <a:xfrm flipH="1" flipV="1">
            <a:off x="5892800" y="4275138"/>
            <a:ext cx="439738" cy="8429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stealth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0644" name="Line 132"/>
          <p:cNvSpPr>
            <a:spLocks noChangeShapeType="1"/>
          </p:cNvSpPr>
          <p:nvPr/>
        </p:nvSpPr>
        <p:spPr bwMode="auto">
          <a:xfrm flipH="1">
            <a:off x="5842000" y="5116513"/>
            <a:ext cx="504825" cy="7953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stealth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0645" name="Text Box 133"/>
          <p:cNvSpPr txBox="1">
            <a:spLocks noChangeArrowheads="1"/>
          </p:cNvSpPr>
          <p:nvPr/>
        </p:nvSpPr>
        <p:spPr bwMode="auto">
          <a:xfrm>
            <a:off x="995363" y="6065838"/>
            <a:ext cx="1155700" cy="36671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r" eaLnBrk="1" hangingPunct="1"/>
            <a:r>
              <a:rPr lang="en-US" altLang="zh-CN" sz="1800" b="1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kernel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zh-CN" altLang="en-US" smtClean="0"/>
              <a:t>步入</a:t>
            </a:r>
            <a:r>
              <a:rPr lang="en-US" altLang="zh-CN" smtClean="0"/>
              <a:t>GPU+CPU</a:t>
            </a:r>
            <a:r>
              <a:rPr lang="zh-CN" altLang="en-US" smtClean="0"/>
              <a:t>的时代</a:t>
            </a:r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CN" smtClean="0">
                <a:ea typeface="隶书" panose="02010509060101010101" pitchFamily="49" charset="-122"/>
              </a:rPr>
              <a:t>CPU</a:t>
            </a:r>
            <a:r>
              <a:rPr lang="zh-CN" altLang="en-US" smtClean="0">
                <a:ea typeface="隶书" panose="02010509060101010101" pitchFamily="49" charset="-122"/>
              </a:rPr>
              <a:t>、</a:t>
            </a:r>
            <a:r>
              <a:rPr lang="en-US" altLang="zh-CN" smtClean="0">
                <a:ea typeface="隶书" panose="02010509060101010101" pitchFamily="49" charset="-122"/>
              </a:rPr>
              <a:t>GPU</a:t>
            </a:r>
            <a:r>
              <a:rPr lang="zh-CN" altLang="en-US" smtClean="0"/>
              <a:t>协同工作</a:t>
            </a:r>
          </a:p>
          <a:p>
            <a:pPr eaLnBrk="1" hangingPunct="1">
              <a:buFontTx/>
              <a:buNone/>
            </a:pPr>
            <a:endParaRPr lang="zh-CN" altLang="en-US" smtClean="0"/>
          </a:p>
          <a:p>
            <a:pPr eaLnBrk="1" hangingPunct="1">
              <a:buFontTx/>
              <a:buNone/>
            </a:pPr>
            <a:endParaRPr lang="zh-CN" altLang="en-US" smtClean="0"/>
          </a:p>
          <a:p>
            <a:pPr eaLnBrk="1" hangingPunct="1">
              <a:buFontTx/>
              <a:buNone/>
            </a:pPr>
            <a:endParaRPr lang="zh-CN" altLang="en-US" smtClean="0"/>
          </a:p>
          <a:p>
            <a:pPr eaLnBrk="1" hangingPunct="1">
              <a:buFontTx/>
              <a:buNone/>
            </a:pPr>
            <a:endParaRPr lang="zh-CN" altLang="en-US" smtClean="0"/>
          </a:p>
          <a:p>
            <a:pPr eaLnBrk="1" hangingPunct="1">
              <a:buFontTx/>
              <a:buNone/>
            </a:pPr>
            <a:endParaRPr lang="zh-CN" altLang="en-US" smtClean="0"/>
          </a:p>
          <a:p>
            <a:pPr eaLnBrk="1" hangingPunct="1">
              <a:buFontTx/>
              <a:buNone/>
            </a:pPr>
            <a:endParaRPr lang="zh-CN" altLang="en-US" smtClean="0"/>
          </a:p>
          <a:p>
            <a:pPr eaLnBrk="1" hangingPunct="1">
              <a:buFontTx/>
              <a:buNone/>
            </a:pPr>
            <a:r>
              <a:rPr lang="zh-CN" altLang="en-US" smtClean="0"/>
              <a:t>    利用此工作方式将处理速度提升了很多倍</a:t>
            </a:r>
          </a:p>
          <a:p>
            <a:pPr eaLnBrk="1" hangingPunct="1"/>
            <a:endParaRPr lang="zh-CN" altLang="en-US" smtClean="0"/>
          </a:p>
        </p:txBody>
      </p:sp>
      <p:pic>
        <p:nvPicPr>
          <p:cNvPr id="45060" name="Picture 6" descr="CPU-GP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000240"/>
            <a:ext cx="6769100" cy="316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endParaRPr lang="zh-CN" altLang="en-US" smtClean="0"/>
          </a:p>
        </p:txBody>
      </p:sp>
      <p:pic>
        <p:nvPicPr>
          <p:cNvPr id="46083" name="Picture 4" descr="GPU明显优势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94649" y="1500174"/>
            <a:ext cx="8563631" cy="4500594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endParaRPr lang="zh-CN" altLang="en-US" smtClean="0"/>
          </a:p>
        </p:txBody>
      </p:sp>
      <p:pic>
        <p:nvPicPr>
          <p:cNvPr id="48131" name="Picture 5" descr="GPU优势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57224" y="1428736"/>
            <a:ext cx="7358114" cy="4834316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endParaRPr lang="zh-CN" altLang="en-US" smtClean="0"/>
          </a:p>
        </p:txBody>
      </p:sp>
      <p:pic>
        <p:nvPicPr>
          <p:cNvPr id="51203" name="Picture 5" descr="GPU优势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81050" y="1981200"/>
            <a:ext cx="7581900" cy="38862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400" b="1" dirty="0" smtClean="0"/>
              <a:t>GPU </a:t>
            </a:r>
            <a:r>
              <a:rPr lang="zh-CN" altLang="en-US" sz="2400" b="1" smtClean="0"/>
              <a:t>的异军突起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en-US" altLang="zh-CN" sz="2400" dirty="0" smtClean="0"/>
              <a:t>T&amp;L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Transform and Lighting</a:t>
            </a:r>
            <a:r>
              <a:rPr lang="zh-CN" altLang="en-US" sz="2400" dirty="0" smtClean="0"/>
              <a:t>，多边形转换与光源处理）。</a:t>
            </a:r>
            <a:r>
              <a:rPr lang="en-US" altLang="zh-CN" sz="2400" dirty="0" smtClean="0"/>
              <a:t>T&amp;L</a:t>
            </a:r>
            <a:r>
              <a:rPr lang="zh-CN" altLang="en-US" sz="2400" dirty="0" smtClean="0"/>
              <a:t>是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渲染中的一个重要部分，其作用是计算多边形的</a:t>
            </a:r>
            <a:r>
              <a:rPr lang="en-US" altLang="zh-CN" sz="2400" dirty="0" smtClean="0">
                <a:hlinkClick r:id="rId3"/>
              </a:rPr>
              <a:t>3D</a:t>
            </a:r>
            <a:r>
              <a:rPr lang="zh-CN" altLang="en-US" sz="2400" dirty="0" smtClean="0"/>
              <a:t>位置和处理动态光线效果，也可以称为“几何处理”。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 smtClean="0"/>
              <a:t>如果</a:t>
            </a:r>
            <a:r>
              <a:rPr lang="en-US" altLang="zh-CN" sz="2400" dirty="0" smtClean="0"/>
              <a:t>T&amp;L</a:t>
            </a:r>
            <a:r>
              <a:rPr lang="zh-CN" altLang="en-US" sz="2400" dirty="0" smtClean="0"/>
              <a:t>的大部分运算是交由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处理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也就是所谓的软件</a:t>
            </a:r>
            <a:r>
              <a:rPr lang="en-US" altLang="zh-CN" sz="2400" dirty="0" smtClean="0"/>
              <a:t>T&amp;L)</a:t>
            </a:r>
            <a:r>
              <a:rPr lang="zh-CN" altLang="en-US" sz="2400" dirty="0" smtClean="0"/>
              <a:t>，由于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的任务繁多，除了</a:t>
            </a:r>
            <a:r>
              <a:rPr lang="en-US" altLang="zh-CN" sz="2400" dirty="0" smtClean="0"/>
              <a:t>T&amp;L</a:t>
            </a:r>
            <a:r>
              <a:rPr lang="zh-CN" altLang="en-US" sz="2400" dirty="0" smtClean="0"/>
              <a:t>之外，还要做内存管理、输入响应等非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图形处理工作，因此在实际运算的时候性能会大打折扣，常常出现显卡等待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数据的情况，其运算速度远跟不上复杂三维游戏等应用的要求。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不堪重负！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CUDA</a:t>
            </a:r>
            <a:r>
              <a:rPr lang="zh-CN" altLang="en-US" smtClean="0"/>
              <a:t>成功案例</a:t>
            </a:r>
          </a:p>
        </p:txBody>
      </p:sp>
      <p:pic>
        <p:nvPicPr>
          <p:cNvPr id="4321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285860"/>
            <a:ext cx="6078237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提纲</a:t>
            </a:r>
          </a:p>
        </p:txBody>
      </p:sp>
      <p:sp>
        <p:nvSpPr>
          <p:cNvPr id="438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7704" y="1772816"/>
            <a:ext cx="7022014" cy="4442266"/>
          </a:xfrm>
        </p:spPr>
        <p:txBody>
          <a:bodyPr/>
          <a:lstStyle/>
          <a:p>
            <a:r>
              <a:rPr lang="zh-CN" dirty="0" smtClean="0">
                <a:ea typeface="宋体" panose="02010600030101010101" pitchFamily="2" charset="-122"/>
              </a:rPr>
              <a:t>从</a:t>
            </a:r>
            <a:r>
              <a:rPr lang="zh-CN" altLang="zh-CN" dirty="0" smtClean="0">
                <a:ea typeface="宋体" panose="02010600030101010101" pitchFamily="2" charset="-122"/>
              </a:rPr>
              <a:t>GPGPU</a:t>
            </a:r>
            <a:r>
              <a:rPr lang="zh-CN" dirty="0" smtClean="0">
                <a:ea typeface="宋体" panose="02010600030101010101" pitchFamily="2" charset="-122"/>
              </a:rPr>
              <a:t>到</a:t>
            </a:r>
            <a:r>
              <a:rPr lang="zh-CN" altLang="zh-CN" dirty="0" smtClean="0">
                <a:ea typeface="宋体" panose="02010600030101010101" pitchFamily="2" charset="-122"/>
              </a:rPr>
              <a:t>CUDA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CUDA</a:t>
            </a:r>
            <a:r>
              <a:rPr lang="zh-CN" altLang="en-US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并行程序组织</a:t>
            </a:r>
            <a:endParaRPr lang="en-US" altLang="zh-CN" dirty="0" smtClean="0">
              <a:solidFill>
                <a:schemeClr val="folHlink"/>
              </a:solidFill>
              <a:ea typeface="宋体" panose="02010600030101010101" pitchFamily="2" charset="-122"/>
            </a:endParaRPr>
          </a:p>
          <a:p>
            <a:r>
              <a:rPr lang="zh-CN" dirty="0" smtClean="0">
                <a:ea typeface="宋体" panose="02010600030101010101" pitchFamily="2" charset="-122"/>
              </a:rPr>
              <a:t>并行</a:t>
            </a:r>
            <a:r>
              <a:rPr lang="zh-CN" altLang="en-US" dirty="0" smtClean="0">
                <a:ea typeface="宋体" panose="02010600030101010101" pitchFamily="2" charset="-122"/>
              </a:rPr>
              <a:t>执行模型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CUDA</a:t>
            </a:r>
            <a:r>
              <a:rPr lang="zh-CN" altLang="en-US" dirty="0" smtClean="0">
                <a:ea typeface="宋体" panose="02010600030101010101" pitchFamily="2" charset="-122"/>
              </a:rPr>
              <a:t>基础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CUDA</a:t>
            </a:r>
            <a:r>
              <a:rPr lang="zh-CN" altLang="en-US" dirty="0" smtClean="0">
                <a:ea typeface="宋体" panose="02010600030101010101" pitchFamily="2" charset="-122"/>
              </a:rPr>
              <a:t>存储器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/>
              <a:t>CUDA</a:t>
            </a:r>
            <a:r>
              <a:rPr lang="zh-CN" altLang="en-US" dirty="0" smtClean="0"/>
              <a:t>程序设计工具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214422"/>
            <a:ext cx="8715436" cy="2430602"/>
          </a:xfrm>
        </p:spPr>
        <p:txBody>
          <a:bodyPr>
            <a:normAutofit/>
          </a:bodyPr>
          <a:lstStyle/>
          <a:p>
            <a:pPr algn="just"/>
            <a:r>
              <a:rPr lang="en-US" altLang="zh-CN" sz="2400" dirty="0"/>
              <a:t>NVIDIA</a:t>
            </a:r>
            <a:r>
              <a:rPr lang="zh-CN" altLang="en-US" sz="2400" dirty="0"/>
              <a:t>于</a:t>
            </a:r>
            <a:r>
              <a:rPr lang="en-US" altLang="zh-CN" sz="2400" dirty="0"/>
              <a:t>2007</a:t>
            </a:r>
            <a:r>
              <a:rPr lang="zh-CN" altLang="en-US" sz="2400" dirty="0" smtClean="0"/>
              <a:t>年推出</a:t>
            </a:r>
            <a:r>
              <a:rPr lang="zh-CN" altLang="en-US" sz="2400" dirty="0"/>
              <a:t>了</a:t>
            </a:r>
            <a:r>
              <a:rPr lang="en-US" altLang="zh-CN" sz="2400" dirty="0"/>
              <a:t>CUDA</a:t>
            </a:r>
            <a:r>
              <a:rPr lang="zh-CN" altLang="en-US" sz="2400" dirty="0"/>
              <a:t>平行计算模型，目前</a:t>
            </a:r>
            <a:r>
              <a:rPr lang="en-US" altLang="zh-CN" sz="2400" dirty="0"/>
              <a:t>GPU</a:t>
            </a:r>
            <a:r>
              <a:rPr lang="zh-CN" altLang="en-US" sz="2400" dirty="0" smtClean="0"/>
              <a:t>已得到</a:t>
            </a:r>
            <a:r>
              <a:rPr lang="zh-CN" altLang="en-US" sz="2400" dirty="0"/>
              <a:t>广泛的应用，并在</a:t>
            </a:r>
            <a:r>
              <a:rPr lang="en-US" altLang="zh-CN" sz="2400" dirty="0"/>
              <a:t>GPU</a:t>
            </a:r>
            <a:r>
              <a:rPr lang="zh-CN" altLang="en-US" sz="2400" dirty="0"/>
              <a:t>数据中心基础架构（高性能计算厂商合作、网络支持、</a:t>
            </a:r>
            <a:r>
              <a:rPr lang="en-US" altLang="zh-CN" sz="2400" dirty="0"/>
              <a:t>GPU</a:t>
            </a:r>
            <a:r>
              <a:rPr lang="zh-CN" altLang="en-US" sz="2400" dirty="0"/>
              <a:t>集群管理支持等）和</a:t>
            </a:r>
            <a:r>
              <a:rPr lang="en-US" altLang="zh-CN" sz="2400" dirty="0"/>
              <a:t>CUDA</a:t>
            </a:r>
            <a:r>
              <a:rPr lang="zh-CN" altLang="en-US" sz="2400" dirty="0"/>
              <a:t>开发平台（更多语音的支持、编译器及并行库支持、</a:t>
            </a:r>
            <a:r>
              <a:rPr lang="en-US" altLang="zh-CN" sz="2400" dirty="0"/>
              <a:t>HPC</a:t>
            </a:r>
            <a:r>
              <a:rPr lang="zh-CN" altLang="en-US" sz="2400" dirty="0"/>
              <a:t>商业软件支持等）方面形成了一个良好、快速发展的生态环境，越来越多的行业更加方便、快速使用</a:t>
            </a:r>
            <a:r>
              <a:rPr lang="en-US" altLang="zh-CN" sz="2400" dirty="0"/>
              <a:t>GPU</a:t>
            </a:r>
            <a:r>
              <a:rPr lang="zh-CN" altLang="en-US" sz="2400" dirty="0"/>
              <a:t>强大计算资源加速应用提升效率。</a:t>
            </a:r>
          </a:p>
        </p:txBody>
      </p:sp>
      <p:pic>
        <p:nvPicPr>
          <p:cNvPr id="8194" name="Picture 2" descr="http://www.orientalchina.cn/static/editor/ckeditor/ckfinder/upfile/images/2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573016"/>
            <a:ext cx="5732696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并行性的维度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1</a:t>
            </a:r>
            <a:r>
              <a:rPr lang="zh-CN" altLang="en-US" smtClean="0"/>
              <a:t>维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i="1" smtClean="0">
                <a:ea typeface="宋体" panose="02010600030101010101" pitchFamily="2" charset="-122"/>
              </a:rPr>
              <a:t>y = a + b //y, a, b vectors</a:t>
            </a:r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2</a:t>
            </a:r>
            <a:r>
              <a:rPr lang="zh-CN" altLang="en-US" smtClean="0"/>
              <a:t>维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/>
            <a:r>
              <a:rPr lang="en-US" altLang="zh-CN" i="1" smtClean="0">
                <a:ea typeface="宋体" panose="02010600030101010101" pitchFamily="2" charset="-122"/>
              </a:rPr>
              <a:t>P = M </a:t>
            </a:r>
            <a:r>
              <a:rPr lang="en-US" altLang="zh-CN" i="1" smtClean="0">
                <a:ea typeface="宋体" panose="02010600030101010101" pitchFamily="2" charset="-122"/>
                <a:sym typeface="Symbol" panose="05050102010706020507" pitchFamily="18" charset="2"/>
              </a:rPr>
              <a:t> N  //P, M, N matrices</a:t>
            </a:r>
          </a:p>
          <a:p>
            <a:endParaRPr lang="en-US" altLang="zh-CN" i="1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3</a:t>
            </a:r>
            <a:r>
              <a:rPr lang="zh-CN" altLang="en-US" smtClean="0"/>
              <a:t>维</a:t>
            </a:r>
            <a:endParaRPr lang="en-US" altLang="zh-CN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/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CT or MRI imaging</a:t>
            </a:r>
            <a:endParaRPr lang="zh-CN" altLang="en-US" smtClean="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6135688" y="1843088"/>
            <a:ext cx="2152650" cy="1350962"/>
            <a:chOff x="1696" y="1761"/>
            <a:chExt cx="1259" cy="851"/>
          </a:xfrm>
        </p:grpSpPr>
        <p:grpSp>
          <p:nvGrpSpPr>
            <p:cNvPr id="3" name="Group 5"/>
            <p:cNvGrpSpPr/>
            <p:nvPr/>
          </p:nvGrpSpPr>
          <p:grpSpPr bwMode="auto">
            <a:xfrm>
              <a:off x="1696" y="1761"/>
              <a:ext cx="1259" cy="191"/>
              <a:chOff x="1714" y="1761"/>
              <a:chExt cx="1259" cy="191"/>
            </a:xfrm>
          </p:grpSpPr>
          <p:sp>
            <p:nvSpPr>
              <p:cNvPr id="169990" name="Text Box 6"/>
              <p:cNvSpPr txBox="1">
                <a:spLocks noChangeArrowheads="1"/>
              </p:cNvSpPr>
              <p:nvPr/>
            </p:nvSpPr>
            <p:spPr bwMode="auto">
              <a:xfrm>
                <a:off x="1714" y="1761"/>
                <a:ext cx="317" cy="1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/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a[0]</a:t>
                </a:r>
              </a:p>
            </p:txBody>
          </p:sp>
          <p:sp>
            <p:nvSpPr>
              <p:cNvPr id="169991" name="Text Box 7"/>
              <p:cNvSpPr txBox="1">
                <a:spLocks noChangeArrowheads="1"/>
              </p:cNvSpPr>
              <p:nvPr/>
            </p:nvSpPr>
            <p:spPr bwMode="auto">
              <a:xfrm>
                <a:off x="2028" y="1761"/>
                <a:ext cx="317" cy="1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/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a[1]</a:t>
                </a:r>
              </a:p>
            </p:txBody>
          </p:sp>
          <p:sp>
            <p:nvSpPr>
              <p:cNvPr id="169992" name="Text Box 8"/>
              <p:cNvSpPr txBox="1">
                <a:spLocks noChangeArrowheads="1"/>
              </p:cNvSpPr>
              <p:nvPr/>
            </p:nvSpPr>
            <p:spPr bwMode="auto">
              <a:xfrm>
                <a:off x="2342" y="1761"/>
                <a:ext cx="317" cy="1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/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…</a:t>
                </a:r>
              </a:p>
            </p:txBody>
          </p:sp>
          <p:sp>
            <p:nvSpPr>
              <p:cNvPr id="169993" name="Text Box 9"/>
              <p:cNvSpPr txBox="1">
                <a:spLocks noChangeArrowheads="1"/>
              </p:cNvSpPr>
              <p:nvPr/>
            </p:nvSpPr>
            <p:spPr bwMode="auto">
              <a:xfrm>
                <a:off x="2656" y="1761"/>
                <a:ext cx="317" cy="1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/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a[n]</a:t>
                </a:r>
              </a:p>
            </p:txBody>
          </p:sp>
        </p:grpSp>
        <p:grpSp>
          <p:nvGrpSpPr>
            <p:cNvPr id="4" name="Group 10"/>
            <p:cNvGrpSpPr/>
            <p:nvPr/>
          </p:nvGrpSpPr>
          <p:grpSpPr bwMode="auto">
            <a:xfrm>
              <a:off x="1696" y="2084"/>
              <a:ext cx="1259" cy="191"/>
              <a:chOff x="1710" y="2084"/>
              <a:chExt cx="1259" cy="191"/>
            </a:xfrm>
          </p:grpSpPr>
          <p:sp>
            <p:nvSpPr>
              <p:cNvPr id="169995" name="Text Box 11"/>
              <p:cNvSpPr txBox="1">
                <a:spLocks noChangeArrowheads="1"/>
              </p:cNvSpPr>
              <p:nvPr/>
            </p:nvSpPr>
            <p:spPr bwMode="auto">
              <a:xfrm>
                <a:off x="1710" y="2084"/>
                <a:ext cx="317" cy="1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/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b[0]</a:t>
                </a:r>
              </a:p>
            </p:txBody>
          </p:sp>
          <p:sp>
            <p:nvSpPr>
              <p:cNvPr id="169996" name="Text Box 12"/>
              <p:cNvSpPr txBox="1">
                <a:spLocks noChangeArrowheads="1"/>
              </p:cNvSpPr>
              <p:nvPr/>
            </p:nvSpPr>
            <p:spPr bwMode="auto">
              <a:xfrm>
                <a:off x="2024" y="2084"/>
                <a:ext cx="317" cy="1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/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b[1]</a:t>
                </a:r>
              </a:p>
            </p:txBody>
          </p:sp>
          <p:sp>
            <p:nvSpPr>
              <p:cNvPr id="169997" name="Text Box 13"/>
              <p:cNvSpPr txBox="1">
                <a:spLocks noChangeArrowheads="1"/>
              </p:cNvSpPr>
              <p:nvPr/>
            </p:nvSpPr>
            <p:spPr bwMode="auto">
              <a:xfrm>
                <a:off x="2338" y="2084"/>
                <a:ext cx="317" cy="1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/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…</a:t>
                </a:r>
              </a:p>
            </p:txBody>
          </p:sp>
          <p:sp>
            <p:nvSpPr>
              <p:cNvPr id="169998" name="Text Box 14"/>
              <p:cNvSpPr txBox="1">
                <a:spLocks noChangeArrowheads="1"/>
              </p:cNvSpPr>
              <p:nvPr/>
            </p:nvSpPr>
            <p:spPr bwMode="auto">
              <a:xfrm>
                <a:off x="2652" y="2084"/>
                <a:ext cx="317" cy="1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/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b[n]</a:t>
                </a:r>
              </a:p>
            </p:txBody>
          </p:sp>
        </p:grpSp>
        <p:grpSp>
          <p:nvGrpSpPr>
            <p:cNvPr id="5" name="Group 15"/>
            <p:cNvGrpSpPr/>
            <p:nvPr/>
          </p:nvGrpSpPr>
          <p:grpSpPr bwMode="auto">
            <a:xfrm>
              <a:off x="1696" y="2421"/>
              <a:ext cx="1259" cy="191"/>
              <a:chOff x="1696" y="2421"/>
              <a:chExt cx="1259" cy="191"/>
            </a:xfrm>
          </p:grpSpPr>
          <p:sp>
            <p:nvSpPr>
              <p:cNvPr id="170000" name="Text Box 16"/>
              <p:cNvSpPr txBox="1">
                <a:spLocks noChangeArrowheads="1"/>
              </p:cNvSpPr>
              <p:nvPr/>
            </p:nvSpPr>
            <p:spPr bwMode="auto">
              <a:xfrm>
                <a:off x="1696" y="2421"/>
                <a:ext cx="317" cy="1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/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y[0]</a:t>
                </a:r>
              </a:p>
            </p:txBody>
          </p:sp>
          <p:sp>
            <p:nvSpPr>
              <p:cNvPr id="170001" name="Text Box 17"/>
              <p:cNvSpPr txBox="1">
                <a:spLocks noChangeArrowheads="1"/>
              </p:cNvSpPr>
              <p:nvPr/>
            </p:nvSpPr>
            <p:spPr bwMode="auto">
              <a:xfrm>
                <a:off x="2010" y="2421"/>
                <a:ext cx="317" cy="1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/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y[1]</a:t>
                </a:r>
              </a:p>
            </p:txBody>
          </p:sp>
          <p:sp>
            <p:nvSpPr>
              <p:cNvPr id="170002" name="Text Box 18"/>
              <p:cNvSpPr txBox="1">
                <a:spLocks noChangeArrowheads="1"/>
              </p:cNvSpPr>
              <p:nvPr/>
            </p:nvSpPr>
            <p:spPr bwMode="auto">
              <a:xfrm>
                <a:off x="2324" y="2421"/>
                <a:ext cx="317" cy="1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/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…</a:t>
                </a:r>
              </a:p>
            </p:txBody>
          </p:sp>
          <p:sp>
            <p:nvSpPr>
              <p:cNvPr id="170003" name="Text Box 19"/>
              <p:cNvSpPr txBox="1">
                <a:spLocks noChangeArrowheads="1"/>
              </p:cNvSpPr>
              <p:nvPr/>
            </p:nvSpPr>
            <p:spPr bwMode="auto">
              <a:xfrm>
                <a:off x="2638" y="2421"/>
                <a:ext cx="317" cy="1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/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y[n]</a:t>
                </a:r>
              </a:p>
            </p:txBody>
          </p:sp>
        </p:grpSp>
        <p:grpSp>
          <p:nvGrpSpPr>
            <p:cNvPr id="6" name="Group 20"/>
            <p:cNvGrpSpPr/>
            <p:nvPr/>
          </p:nvGrpSpPr>
          <p:grpSpPr bwMode="auto">
            <a:xfrm>
              <a:off x="1751" y="1930"/>
              <a:ext cx="1156" cy="192"/>
              <a:chOff x="1751" y="1930"/>
              <a:chExt cx="1156" cy="192"/>
            </a:xfrm>
          </p:grpSpPr>
          <p:sp>
            <p:nvSpPr>
              <p:cNvPr id="170005" name="Text Box 21"/>
              <p:cNvSpPr txBox="1">
                <a:spLocks noChangeArrowheads="1"/>
              </p:cNvSpPr>
              <p:nvPr/>
            </p:nvSpPr>
            <p:spPr bwMode="auto">
              <a:xfrm>
                <a:off x="1751" y="1930"/>
                <a:ext cx="201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170006" name="Text Box 22"/>
              <p:cNvSpPr txBox="1">
                <a:spLocks noChangeArrowheads="1"/>
              </p:cNvSpPr>
              <p:nvPr/>
            </p:nvSpPr>
            <p:spPr bwMode="auto">
              <a:xfrm>
                <a:off x="2070" y="1930"/>
                <a:ext cx="201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170007" name="Text Box 23"/>
              <p:cNvSpPr txBox="1">
                <a:spLocks noChangeArrowheads="1"/>
              </p:cNvSpPr>
              <p:nvPr/>
            </p:nvSpPr>
            <p:spPr bwMode="auto">
              <a:xfrm>
                <a:off x="2706" y="1930"/>
                <a:ext cx="201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+</a:t>
                </a:r>
              </a:p>
            </p:txBody>
          </p:sp>
        </p:grpSp>
        <p:grpSp>
          <p:nvGrpSpPr>
            <p:cNvPr id="7" name="Group 24"/>
            <p:cNvGrpSpPr/>
            <p:nvPr/>
          </p:nvGrpSpPr>
          <p:grpSpPr bwMode="auto">
            <a:xfrm>
              <a:off x="1751" y="2249"/>
              <a:ext cx="1156" cy="192"/>
              <a:chOff x="1765" y="2249"/>
              <a:chExt cx="1156" cy="192"/>
            </a:xfrm>
          </p:grpSpPr>
          <p:sp>
            <p:nvSpPr>
              <p:cNvPr id="170009" name="Text Box 25"/>
              <p:cNvSpPr txBox="1">
                <a:spLocks noChangeArrowheads="1"/>
              </p:cNvSpPr>
              <p:nvPr/>
            </p:nvSpPr>
            <p:spPr bwMode="auto">
              <a:xfrm>
                <a:off x="1765" y="2249"/>
                <a:ext cx="201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=</a:t>
                </a:r>
              </a:p>
            </p:txBody>
          </p:sp>
          <p:sp>
            <p:nvSpPr>
              <p:cNvPr id="170010" name="Text Box 26"/>
              <p:cNvSpPr txBox="1">
                <a:spLocks noChangeArrowheads="1"/>
              </p:cNvSpPr>
              <p:nvPr/>
            </p:nvSpPr>
            <p:spPr bwMode="auto">
              <a:xfrm>
                <a:off x="2084" y="2249"/>
                <a:ext cx="201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=</a:t>
                </a:r>
              </a:p>
            </p:txBody>
          </p:sp>
          <p:sp>
            <p:nvSpPr>
              <p:cNvPr id="170011" name="Text Box 27"/>
              <p:cNvSpPr txBox="1">
                <a:spLocks noChangeArrowheads="1"/>
              </p:cNvSpPr>
              <p:nvPr/>
            </p:nvSpPr>
            <p:spPr bwMode="auto">
              <a:xfrm>
                <a:off x="2720" y="2249"/>
                <a:ext cx="201" cy="1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i="1">
                    <a:ea typeface="宋体" panose="02010600030101010101" pitchFamily="2" charset="-122"/>
                  </a:rPr>
                  <a:t>=</a:t>
                </a:r>
              </a:p>
            </p:txBody>
          </p:sp>
        </p:grpSp>
      </p:grpSp>
      <p:grpSp>
        <p:nvGrpSpPr>
          <p:cNvPr id="8" name="Group 28"/>
          <p:cNvGrpSpPr>
            <a:grpSpLocks noChangeAspect="1"/>
          </p:cNvGrpSpPr>
          <p:nvPr/>
        </p:nvGrpSpPr>
        <p:grpSpPr bwMode="auto">
          <a:xfrm>
            <a:off x="5649913" y="3790950"/>
            <a:ext cx="781050" cy="773113"/>
            <a:chOff x="3377" y="2447"/>
            <a:chExt cx="965" cy="955"/>
          </a:xfrm>
        </p:grpSpPr>
        <p:sp>
          <p:nvSpPr>
            <p:cNvPr id="170013" name="AutoShape 29"/>
            <p:cNvSpPr>
              <a:spLocks noChangeAspect="1" noChangeArrowheads="1"/>
            </p:cNvSpPr>
            <p:nvPr/>
          </p:nvSpPr>
          <p:spPr bwMode="auto">
            <a:xfrm>
              <a:off x="3377" y="2447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14" name="AutoShape 30"/>
            <p:cNvSpPr>
              <a:spLocks noChangeAspect="1" noChangeArrowheads="1"/>
            </p:cNvSpPr>
            <p:nvPr/>
          </p:nvSpPr>
          <p:spPr bwMode="auto">
            <a:xfrm>
              <a:off x="3618" y="2447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15" name="AutoShape 31"/>
            <p:cNvSpPr>
              <a:spLocks noChangeAspect="1" noChangeArrowheads="1"/>
            </p:cNvSpPr>
            <p:nvPr/>
          </p:nvSpPr>
          <p:spPr bwMode="auto">
            <a:xfrm>
              <a:off x="3858" y="2447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16" name="AutoShape 32"/>
            <p:cNvSpPr>
              <a:spLocks noChangeAspect="1" noChangeArrowheads="1"/>
            </p:cNvSpPr>
            <p:nvPr/>
          </p:nvSpPr>
          <p:spPr bwMode="auto">
            <a:xfrm>
              <a:off x="4098" y="2447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17" name="AutoShape 33"/>
            <p:cNvSpPr>
              <a:spLocks noChangeAspect="1" noChangeArrowheads="1"/>
            </p:cNvSpPr>
            <p:nvPr/>
          </p:nvSpPr>
          <p:spPr bwMode="auto">
            <a:xfrm>
              <a:off x="3377" y="2678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18" name="AutoShape 34"/>
            <p:cNvSpPr>
              <a:spLocks noChangeAspect="1" noChangeArrowheads="1"/>
            </p:cNvSpPr>
            <p:nvPr/>
          </p:nvSpPr>
          <p:spPr bwMode="auto">
            <a:xfrm>
              <a:off x="3618" y="2678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19" name="AutoShape 35"/>
            <p:cNvSpPr>
              <a:spLocks noChangeAspect="1" noChangeArrowheads="1"/>
            </p:cNvSpPr>
            <p:nvPr/>
          </p:nvSpPr>
          <p:spPr bwMode="auto">
            <a:xfrm>
              <a:off x="3858" y="2678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20" name="AutoShape 36"/>
            <p:cNvSpPr>
              <a:spLocks noChangeAspect="1" noChangeArrowheads="1"/>
            </p:cNvSpPr>
            <p:nvPr/>
          </p:nvSpPr>
          <p:spPr bwMode="auto">
            <a:xfrm>
              <a:off x="4098" y="2678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21" name="AutoShape 37"/>
            <p:cNvSpPr>
              <a:spLocks noChangeAspect="1" noChangeArrowheads="1"/>
            </p:cNvSpPr>
            <p:nvPr/>
          </p:nvSpPr>
          <p:spPr bwMode="auto">
            <a:xfrm>
              <a:off x="3377" y="3158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22" name="AutoShape 38"/>
            <p:cNvSpPr>
              <a:spLocks noChangeAspect="1" noChangeArrowheads="1"/>
            </p:cNvSpPr>
            <p:nvPr/>
          </p:nvSpPr>
          <p:spPr bwMode="auto">
            <a:xfrm>
              <a:off x="3618" y="3158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23" name="AutoShape 39"/>
            <p:cNvSpPr>
              <a:spLocks noChangeAspect="1" noChangeArrowheads="1"/>
            </p:cNvSpPr>
            <p:nvPr/>
          </p:nvSpPr>
          <p:spPr bwMode="auto">
            <a:xfrm>
              <a:off x="3858" y="3158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24" name="AutoShape 40"/>
            <p:cNvSpPr>
              <a:spLocks noChangeAspect="1" noChangeArrowheads="1"/>
            </p:cNvSpPr>
            <p:nvPr/>
          </p:nvSpPr>
          <p:spPr bwMode="auto">
            <a:xfrm>
              <a:off x="4098" y="3158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25" name="AutoShape 41"/>
            <p:cNvSpPr>
              <a:spLocks noChangeAspect="1" noChangeArrowheads="1"/>
            </p:cNvSpPr>
            <p:nvPr/>
          </p:nvSpPr>
          <p:spPr bwMode="auto">
            <a:xfrm>
              <a:off x="3377" y="2919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CCFFCC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26" name="AutoShape 42"/>
            <p:cNvSpPr>
              <a:spLocks noChangeAspect="1" noChangeArrowheads="1"/>
            </p:cNvSpPr>
            <p:nvPr/>
          </p:nvSpPr>
          <p:spPr bwMode="auto">
            <a:xfrm>
              <a:off x="3618" y="2919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CCFFCC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27" name="AutoShape 43"/>
            <p:cNvSpPr>
              <a:spLocks noChangeAspect="1" noChangeArrowheads="1"/>
            </p:cNvSpPr>
            <p:nvPr/>
          </p:nvSpPr>
          <p:spPr bwMode="auto">
            <a:xfrm>
              <a:off x="3858" y="2919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CCFFCC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28" name="AutoShape 44"/>
            <p:cNvSpPr>
              <a:spLocks noChangeAspect="1" noChangeArrowheads="1"/>
            </p:cNvSpPr>
            <p:nvPr/>
          </p:nvSpPr>
          <p:spPr bwMode="auto">
            <a:xfrm>
              <a:off x="4098" y="2919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CCFFCC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" name="Group 45"/>
          <p:cNvGrpSpPr>
            <a:grpSpLocks noChangeAspect="1"/>
          </p:cNvGrpSpPr>
          <p:nvPr/>
        </p:nvGrpSpPr>
        <p:grpSpPr bwMode="auto">
          <a:xfrm>
            <a:off x="6818313" y="3790950"/>
            <a:ext cx="781050" cy="773113"/>
            <a:chOff x="4658" y="1192"/>
            <a:chExt cx="965" cy="957"/>
          </a:xfrm>
        </p:grpSpPr>
        <p:sp>
          <p:nvSpPr>
            <p:cNvPr id="170030" name="AutoShape 46"/>
            <p:cNvSpPr>
              <a:spLocks noChangeAspect="1" noChangeArrowheads="1"/>
            </p:cNvSpPr>
            <p:nvPr/>
          </p:nvSpPr>
          <p:spPr bwMode="auto">
            <a:xfrm>
              <a:off x="4658" y="1192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31" name="AutoShape 47"/>
            <p:cNvSpPr>
              <a:spLocks noChangeAspect="1" noChangeArrowheads="1"/>
            </p:cNvSpPr>
            <p:nvPr/>
          </p:nvSpPr>
          <p:spPr bwMode="auto">
            <a:xfrm>
              <a:off x="4899" y="1193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32" name="AutoShape 48"/>
            <p:cNvSpPr>
              <a:spLocks noChangeAspect="1" noChangeArrowheads="1"/>
            </p:cNvSpPr>
            <p:nvPr/>
          </p:nvSpPr>
          <p:spPr bwMode="auto">
            <a:xfrm>
              <a:off x="5379" y="1193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33" name="AutoShape 49"/>
            <p:cNvSpPr>
              <a:spLocks noChangeAspect="1" noChangeArrowheads="1"/>
            </p:cNvSpPr>
            <p:nvPr/>
          </p:nvSpPr>
          <p:spPr bwMode="auto">
            <a:xfrm>
              <a:off x="4658" y="1423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34" name="AutoShape 50"/>
            <p:cNvSpPr>
              <a:spLocks noChangeAspect="1" noChangeArrowheads="1"/>
            </p:cNvSpPr>
            <p:nvPr/>
          </p:nvSpPr>
          <p:spPr bwMode="auto">
            <a:xfrm>
              <a:off x="4899" y="1424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35" name="AutoShape 51"/>
            <p:cNvSpPr>
              <a:spLocks noChangeAspect="1" noChangeArrowheads="1"/>
            </p:cNvSpPr>
            <p:nvPr/>
          </p:nvSpPr>
          <p:spPr bwMode="auto">
            <a:xfrm>
              <a:off x="5379" y="1424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36" name="AutoShape 52"/>
            <p:cNvSpPr>
              <a:spLocks noChangeAspect="1" noChangeArrowheads="1"/>
            </p:cNvSpPr>
            <p:nvPr/>
          </p:nvSpPr>
          <p:spPr bwMode="auto">
            <a:xfrm>
              <a:off x="4658" y="1663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37" name="AutoShape 53"/>
            <p:cNvSpPr>
              <a:spLocks noChangeAspect="1" noChangeArrowheads="1"/>
            </p:cNvSpPr>
            <p:nvPr/>
          </p:nvSpPr>
          <p:spPr bwMode="auto">
            <a:xfrm>
              <a:off x="4899" y="1664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38" name="AutoShape 54"/>
            <p:cNvSpPr>
              <a:spLocks noChangeAspect="1" noChangeArrowheads="1"/>
            </p:cNvSpPr>
            <p:nvPr/>
          </p:nvSpPr>
          <p:spPr bwMode="auto">
            <a:xfrm>
              <a:off x="5379" y="1664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39" name="AutoShape 55"/>
            <p:cNvSpPr>
              <a:spLocks noChangeAspect="1" noChangeArrowheads="1"/>
            </p:cNvSpPr>
            <p:nvPr/>
          </p:nvSpPr>
          <p:spPr bwMode="auto">
            <a:xfrm>
              <a:off x="4658" y="1904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40" name="AutoShape 56"/>
            <p:cNvSpPr>
              <a:spLocks noChangeAspect="1" noChangeArrowheads="1"/>
            </p:cNvSpPr>
            <p:nvPr/>
          </p:nvSpPr>
          <p:spPr bwMode="auto">
            <a:xfrm>
              <a:off x="4899" y="1904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41" name="AutoShape 57"/>
            <p:cNvSpPr>
              <a:spLocks noChangeAspect="1" noChangeArrowheads="1"/>
            </p:cNvSpPr>
            <p:nvPr/>
          </p:nvSpPr>
          <p:spPr bwMode="auto">
            <a:xfrm>
              <a:off x="5379" y="1904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42" name="AutoShape 58"/>
            <p:cNvSpPr>
              <a:spLocks noChangeAspect="1" noChangeArrowheads="1"/>
            </p:cNvSpPr>
            <p:nvPr/>
          </p:nvSpPr>
          <p:spPr bwMode="auto">
            <a:xfrm>
              <a:off x="5140" y="1194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43" name="AutoShape 59"/>
            <p:cNvSpPr>
              <a:spLocks noChangeAspect="1" noChangeArrowheads="1"/>
            </p:cNvSpPr>
            <p:nvPr/>
          </p:nvSpPr>
          <p:spPr bwMode="auto">
            <a:xfrm>
              <a:off x="5140" y="1425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44" name="AutoShape 60"/>
            <p:cNvSpPr>
              <a:spLocks noChangeAspect="1" noChangeArrowheads="1"/>
            </p:cNvSpPr>
            <p:nvPr/>
          </p:nvSpPr>
          <p:spPr bwMode="auto">
            <a:xfrm>
              <a:off x="5140" y="1665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45" name="AutoShape 61"/>
            <p:cNvSpPr>
              <a:spLocks noChangeAspect="1" noChangeArrowheads="1"/>
            </p:cNvSpPr>
            <p:nvPr/>
          </p:nvSpPr>
          <p:spPr bwMode="auto">
            <a:xfrm>
              <a:off x="5140" y="1905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Group 62"/>
          <p:cNvGrpSpPr>
            <a:grpSpLocks noChangeAspect="1"/>
          </p:cNvGrpSpPr>
          <p:nvPr/>
        </p:nvGrpSpPr>
        <p:grpSpPr bwMode="auto">
          <a:xfrm>
            <a:off x="7969250" y="3790950"/>
            <a:ext cx="781050" cy="773113"/>
            <a:chOff x="4651" y="2453"/>
            <a:chExt cx="965" cy="955"/>
          </a:xfrm>
        </p:grpSpPr>
        <p:sp>
          <p:nvSpPr>
            <p:cNvPr id="170047" name="AutoShape 63"/>
            <p:cNvSpPr>
              <a:spLocks noChangeAspect="1" noChangeArrowheads="1"/>
            </p:cNvSpPr>
            <p:nvPr/>
          </p:nvSpPr>
          <p:spPr bwMode="auto">
            <a:xfrm>
              <a:off x="4651" y="2453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48" name="AutoShape 64"/>
            <p:cNvSpPr>
              <a:spLocks noChangeAspect="1" noChangeArrowheads="1"/>
            </p:cNvSpPr>
            <p:nvPr/>
          </p:nvSpPr>
          <p:spPr bwMode="auto">
            <a:xfrm>
              <a:off x="4892" y="2453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49" name="AutoShape 65"/>
            <p:cNvSpPr>
              <a:spLocks noChangeAspect="1" noChangeArrowheads="1"/>
            </p:cNvSpPr>
            <p:nvPr/>
          </p:nvSpPr>
          <p:spPr bwMode="auto">
            <a:xfrm>
              <a:off x="5132" y="2453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50" name="AutoShape 66"/>
            <p:cNvSpPr>
              <a:spLocks noChangeAspect="1" noChangeArrowheads="1"/>
            </p:cNvSpPr>
            <p:nvPr/>
          </p:nvSpPr>
          <p:spPr bwMode="auto">
            <a:xfrm>
              <a:off x="5372" y="2453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51" name="AutoShape 67"/>
            <p:cNvSpPr>
              <a:spLocks noChangeAspect="1" noChangeArrowheads="1"/>
            </p:cNvSpPr>
            <p:nvPr/>
          </p:nvSpPr>
          <p:spPr bwMode="auto">
            <a:xfrm>
              <a:off x="4651" y="2684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52" name="AutoShape 68"/>
            <p:cNvSpPr>
              <a:spLocks noChangeAspect="1" noChangeArrowheads="1"/>
            </p:cNvSpPr>
            <p:nvPr/>
          </p:nvSpPr>
          <p:spPr bwMode="auto">
            <a:xfrm>
              <a:off x="4892" y="2684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53" name="AutoShape 69"/>
            <p:cNvSpPr>
              <a:spLocks noChangeAspect="1" noChangeArrowheads="1"/>
            </p:cNvSpPr>
            <p:nvPr/>
          </p:nvSpPr>
          <p:spPr bwMode="auto">
            <a:xfrm>
              <a:off x="5132" y="2684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54" name="AutoShape 70"/>
            <p:cNvSpPr>
              <a:spLocks noChangeAspect="1" noChangeArrowheads="1"/>
            </p:cNvSpPr>
            <p:nvPr/>
          </p:nvSpPr>
          <p:spPr bwMode="auto">
            <a:xfrm>
              <a:off x="5372" y="2684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55" name="AutoShape 71"/>
            <p:cNvSpPr>
              <a:spLocks noChangeAspect="1" noChangeArrowheads="1"/>
            </p:cNvSpPr>
            <p:nvPr/>
          </p:nvSpPr>
          <p:spPr bwMode="auto">
            <a:xfrm>
              <a:off x="4651" y="3164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56" name="AutoShape 72"/>
            <p:cNvSpPr>
              <a:spLocks noChangeAspect="1" noChangeArrowheads="1"/>
            </p:cNvSpPr>
            <p:nvPr/>
          </p:nvSpPr>
          <p:spPr bwMode="auto">
            <a:xfrm>
              <a:off x="4892" y="3164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57" name="AutoShape 73"/>
            <p:cNvSpPr>
              <a:spLocks noChangeAspect="1" noChangeArrowheads="1"/>
            </p:cNvSpPr>
            <p:nvPr/>
          </p:nvSpPr>
          <p:spPr bwMode="auto">
            <a:xfrm>
              <a:off x="5132" y="3164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58" name="AutoShape 74"/>
            <p:cNvSpPr>
              <a:spLocks noChangeAspect="1" noChangeArrowheads="1"/>
            </p:cNvSpPr>
            <p:nvPr/>
          </p:nvSpPr>
          <p:spPr bwMode="auto">
            <a:xfrm>
              <a:off x="5372" y="3164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59" name="AutoShape 75"/>
            <p:cNvSpPr>
              <a:spLocks noChangeAspect="1" noChangeArrowheads="1"/>
            </p:cNvSpPr>
            <p:nvPr/>
          </p:nvSpPr>
          <p:spPr bwMode="auto">
            <a:xfrm>
              <a:off x="4651" y="2925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60" name="AutoShape 76"/>
            <p:cNvSpPr>
              <a:spLocks noChangeAspect="1" noChangeArrowheads="1"/>
            </p:cNvSpPr>
            <p:nvPr/>
          </p:nvSpPr>
          <p:spPr bwMode="auto">
            <a:xfrm>
              <a:off x="4892" y="2925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61" name="AutoShape 77"/>
            <p:cNvSpPr>
              <a:spLocks noChangeAspect="1" noChangeArrowheads="1"/>
            </p:cNvSpPr>
            <p:nvPr/>
          </p:nvSpPr>
          <p:spPr bwMode="auto">
            <a:xfrm>
              <a:off x="5132" y="2925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062" name="AutoShape 78"/>
            <p:cNvSpPr>
              <a:spLocks noChangeAspect="1" noChangeArrowheads="1"/>
            </p:cNvSpPr>
            <p:nvPr/>
          </p:nvSpPr>
          <p:spPr bwMode="auto">
            <a:xfrm>
              <a:off x="5372" y="2925"/>
              <a:ext cx="244" cy="244"/>
            </a:xfrm>
            <a:prstGeom prst="roundRect">
              <a:avLst>
                <a:gd name="adj" fmla="val 40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70063" name="Text Box 79"/>
          <p:cNvSpPr txBox="1">
            <a:spLocks noChangeArrowheads="1"/>
          </p:cNvSpPr>
          <p:nvPr/>
        </p:nvSpPr>
        <p:spPr bwMode="auto">
          <a:xfrm>
            <a:off x="6434138" y="3895725"/>
            <a:ext cx="446087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endParaRPr lang="zh-CN" altLang="en-US" b="1" i="1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70064" name="Rectangle 80"/>
          <p:cNvSpPr>
            <a:spLocks noChangeArrowheads="1"/>
          </p:cNvSpPr>
          <p:nvPr/>
        </p:nvSpPr>
        <p:spPr bwMode="auto">
          <a:xfrm>
            <a:off x="7570788" y="3929063"/>
            <a:ext cx="357187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en-US" altLang="zh-CN" b="1" i="1">
                <a:ea typeface="宋体" panose="02010600030101010101" pitchFamily="2" charset="-122"/>
                <a:sym typeface="Symbol" panose="05050102010706020507" pitchFamily="18" charset="2"/>
              </a:rPr>
              <a:t>=</a:t>
            </a:r>
            <a:endParaRPr lang="zh-CN" altLang="en-US" b="1" i="1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pic>
        <p:nvPicPr>
          <p:cNvPr id="170065" name="Picture 81" descr="IV_system_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19788" y="5041900"/>
            <a:ext cx="2659062" cy="12652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并行线程组织结构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72" y="1428736"/>
            <a:ext cx="4486275" cy="507209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sz="20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Thread: </a:t>
            </a:r>
            <a:r>
              <a:rPr lang="zh-CN" altLang="en-US" sz="2000" dirty="0" smtClean="0">
                <a:ea typeface="宋体" panose="02010600030101010101" pitchFamily="2" charset="-122"/>
              </a:rPr>
              <a:t>并行的基本单位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sz="20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Thread block:</a:t>
            </a:r>
            <a:r>
              <a:rPr lang="en-US" altLang="zh-CN" sz="2000" dirty="0" smtClean="0">
                <a:ea typeface="宋体" panose="02010600030101010101" pitchFamily="2" charset="-122"/>
              </a:rPr>
              <a:t> </a:t>
            </a:r>
            <a:r>
              <a:rPr lang="zh-CN" altLang="en-US" sz="2000" dirty="0" smtClean="0">
                <a:ea typeface="宋体" panose="02010600030101010101" pitchFamily="2" charset="-122"/>
              </a:rPr>
              <a:t>互相合作的线程组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zh-CN" altLang="en-US" sz="2000" dirty="0" smtClean="0">
                <a:ea typeface="宋体" panose="02010600030101010101" pitchFamily="2" charset="-122"/>
              </a:rPr>
              <a:t>允许彼此同步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zh-CN" altLang="en-US" sz="2000" dirty="0" smtClean="0">
                <a:ea typeface="宋体" panose="02010600030101010101" pitchFamily="2" charset="-122"/>
              </a:rPr>
              <a:t>通过快速共享内存交换数据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zh-CN" altLang="en-US" sz="2000" dirty="0" smtClean="0">
                <a:ea typeface="宋体" panose="02010600030101010101" pitchFamily="2" charset="-122"/>
              </a:rPr>
              <a:t>以</a:t>
            </a:r>
            <a:r>
              <a:rPr lang="en-US" altLang="zh-CN" sz="2000" dirty="0" smtClean="0"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ea typeface="宋体" panose="02010600030101010101" pitchFamily="2" charset="-122"/>
              </a:rPr>
              <a:t>维、</a:t>
            </a:r>
            <a:r>
              <a:rPr lang="en-US" altLang="zh-CN" sz="2000" dirty="0" smtClean="0">
                <a:ea typeface="宋体" panose="02010600030101010101" pitchFamily="2" charset="-122"/>
              </a:rPr>
              <a:t>2</a:t>
            </a:r>
            <a:r>
              <a:rPr lang="zh-CN" altLang="en-US" sz="2000" dirty="0" smtClean="0">
                <a:ea typeface="宋体" panose="02010600030101010101" pitchFamily="2" charset="-122"/>
              </a:rPr>
              <a:t>维或</a:t>
            </a:r>
            <a:r>
              <a:rPr lang="en-US" altLang="zh-CN" sz="2000" dirty="0" smtClean="0">
                <a:ea typeface="宋体" panose="02010600030101010101" pitchFamily="2" charset="-122"/>
              </a:rPr>
              <a:t>3</a:t>
            </a:r>
            <a:r>
              <a:rPr lang="zh-CN" altLang="en-US" sz="2000" dirty="0" smtClean="0">
                <a:ea typeface="宋体" panose="02010600030101010101" pitchFamily="2" charset="-122"/>
              </a:rPr>
              <a:t>维组织</a:t>
            </a:r>
            <a:endParaRPr lang="zh-CN" altLang="en-US" sz="2000" dirty="0" smtClean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zh-CN" altLang="en-US" sz="2000" dirty="0" smtClean="0">
                <a:ea typeface="宋体" panose="02010600030101010101" pitchFamily="2" charset="-122"/>
              </a:rPr>
              <a:t>最多包含</a:t>
            </a:r>
            <a:r>
              <a:rPr lang="en-US" altLang="zh-CN" sz="2000" dirty="0" smtClean="0">
                <a:ea typeface="宋体" panose="02010600030101010101" pitchFamily="2" charset="-122"/>
              </a:rPr>
              <a:t>512</a:t>
            </a:r>
            <a:r>
              <a:rPr lang="zh-CN" altLang="en-US" sz="2000" dirty="0" smtClean="0">
                <a:ea typeface="宋体" panose="02010600030101010101" pitchFamily="2" charset="-122"/>
              </a:rPr>
              <a:t>个线程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sz="20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Grid: </a:t>
            </a:r>
            <a:r>
              <a:rPr lang="zh-CN" altLang="en-US" sz="2000" dirty="0" smtClean="0">
                <a:ea typeface="宋体" panose="02010600030101010101" pitchFamily="2" charset="-122"/>
              </a:rPr>
              <a:t>一组</a:t>
            </a:r>
            <a:r>
              <a:rPr lang="en-US" altLang="zh-CN" sz="20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thread block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zh-CN" altLang="en-US" sz="2000" dirty="0" smtClean="0">
                <a:ea typeface="宋体" panose="02010600030101010101" pitchFamily="2" charset="-122"/>
              </a:rPr>
              <a:t>以</a:t>
            </a:r>
            <a:r>
              <a:rPr lang="en-US" altLang="zh-CN" sz="2000" dirty="0" smtClean="0"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ea typeface="宋体" panose="02010600030101010101" pitchFamily="2" charset="-122"/>
              </a:rPr>
              <a:t>维或</a:t>
            </a:r>
            <a:r>
              <a:rPr lang="en-US" altLang="zh-CN" sz="2000" dirty="0" smtClean="0">
                <a:ea typeface="宋体" panose="02010600030101010101" pitchFamily="2" charset="-122"/>
              </a:rPr>
              <a:t>2</a:t>
            </a:r>
            <a:r>
              <a:rPr lang="zh-CN" altLang="en-US" sz="2000" dirty="0" smtClean="0">
                <a:ea typeface="宋体" panose="02010600030101010101" pitchFamily="2" charset="-122"/>
              </a:rPr>
              <a:t>维组织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zh-CN" altLang="en-US" sz="2000" dirty="0" smtClean="0">
                <a:ea typeface="宋体" panose="02010600030101010101" pitchFamily="2" charset="-122"/>
              </a:rPr>
              <a:t>共享全局内存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zh-CN" sz="20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Kernel:</a:t>
            </a:r>
            <a:r>
              <a:rPr lang="en-US" altLang="zh-CN" sz="2000" dirty="0" smtClean="0">
                <a:ea typeface="宋体" panose="02010600030101010101" pitchFamily="2" charset="-122"/>
              </a:rPr>
              <a:t> </a:t>
            </a:r>
            <a:r>
              <a:rPr lang="zh-CN" altLang="en-US" sz="2000" dirty="0" smtClean="0">
                <a:ea typeface="宋体" panose="02010600030101010101" pitchFamily="2" charset="-122"/>
              </a:rPr>
              <a:t>在</a:t>
            </a:r>
            <a:r>
              <a:rPr lang="en-US" altLang="zh-CN" sz="2000" dirty="0" smtClean="0">
                <a:ea typeface="宋体" panose="02010600030101010101" pitchFamily="2" charset="-122"/>
              </a:rPr>
              <a:t>GPU</a:t>
            </a:r>
            <a:r>
              <a:rPr lang="zh-CN" altLang="en-US" sz="2000" dirty="0" smtClean="0">
                <a:ea typeface="宋体" panose="02010600030101010101" pitchFamily="2" charset="-122"/>
              </a:rPr>
              <a:t>上执行的核心程序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en-US" altLang="zh-CN" sz="2000" dirty="0" smtClean="0">
                <a:ea typeface="宋体" panose="02010600030101010101" pitchFamily="2" charset="-122"/>
              </a:rPr>
              <a:t>One kernel 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 </a:t>
            </a:r>
            <a:r>
              <a:rPr lang="en-US" altLang="zh-CN" sz="2000" dirty="0" smtClean="0">
                <a:ea typeface="宋体" panose="02010600030101010101" pitchFamily="2" charset="-122"/>
              </a:rPr>
              <a:t>one grid</a:t>
            </a:r>
            <a:endParaRPr lang="zh-CN" altLang="en-US" sz="2000" dirty="0" smtClean="0">
              <a:ea typeface="宋体" panose="02010600030101010101" pitchFamily="2" charset="-122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5357818" y="1782763"/>
            <a:ext cx="3630607" cy="4729162"/>
            <a:chOff x="3034" y="690"/>
            <a:chExt cx="2555" cy="3390"/>
          </a:xfrm>
        </p:grpSpPr>
        <p:sp>
          <p:nvSpPr>
            <p:cNvPr id="172037" name="AutoShape 5"/>
            <p:cNvSpPr>
              <a:spLocks noChangeAspect="1" noChangeArrowheads="1"/>
            </p:cNvSpPr>
            <p:nvPr/>
          </p:nvSpPr>
          <p:spPr bwMode="auto">
            <a:xfrm>
              <a:off x="3034" y="690"/>
              <a:ext cx="2555" cy="33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038" name="Text Box 6"/>
            <p:cNvSpPr txBox="1">
              <a:spLocks noChangeArrowheads="1"/>
            </p:cNvSpPr>
            <p:nvPr/>
          </p:nvSpPr>
          <p:spPr bwMode="auto">
            <a:xfrm>
              <a:off x="3037" y="693"/>
              <a:ext cx="671" cy="286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</a:ln>
          </p:spPr>
          <p:txBody>
            <a:bodyPr/>
            <a:lstStyle/>
            <a:p>
              <a:pPr eaLnBrk="1" hangingPunct="1"/>
              <a:r>
                <a:rPr lang="en-US" altLang="zh-CN" sz="1200" b="1">
                  <a:solidFill>
                    <a:srgbClr val="0033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Host</a:t>
              </a:r>
              <a:endParaRPr lang="en-US" altLang="zh-CN" sz="1800">
                <a:solidFill>
                  <a:srgbClr val="0033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2039" name="Text Box 7"/>
            <p:cNvSpPr txBox="1">
              <a:spLocks noChangeArrowheads="1"/>
            </p:cNvSpPr>
            <p:nvPr/>
          </p:nvSpPr>
          <p:spPr bwMode="auto">
            <a:xfrm>
              <a:off x="3084" y="1171"/>
              <a:ext cx="547" cy="336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</a:ln>
          </p:spPr>
          <p:txBody>
            <a:bodyPr/>
            <a:lstStyle/>
            <a:p>
              <a:pPr algn="ctr" eaLnBrk="1" hangingPunct="1"/>
              <a:r>
                <a:rPr lang="en-US" altLang="zh-CN" sz="1200" b="1" dirty="0">
                  <a:solidFill>
                    <a:srgbClr val="0033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Kernel 1</a:t>
              </a:r>
              <a:endParaRPr lang="en-US" altLang="zh-CN" sz="1800" dirty="0">
                <a:solidFill>
                  <a:srgbClr val="0033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2040" name="Text Box 8"/>
            <p:cNvSpPr txBox="1">
              <a:spLocks noChangeArrowheads="1"/>
            </p:cNvSpPr>
            <p:nvPr/>
          </p:nvSpPr>
          <p:spPr bwMode="auto">
            <a:xfrm>
              <a:off x="3084" y="2275"/>
              <a:ext cx="531" cy="334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</a:ln>
          </p:spPr>
          <p:txBody>
            <a:bodyPr/>
            <a:lstStyle/>
            <a:p>
              <a:pPr algn="ctr" eaLnBrk="1" hangingPunct="1"/>
              <a:r>
                <a:rPr lang="en-US" altLang="zh-CN" sz="1200" b="1" dirty="0">
                  <a:solidFill>
                    <a:srgbClr val="0033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Kernel 2</a:t>
              </a:r>
              <a:endParaRPr lang="en-US" altLang="zh-CN" sz="1800" dirty="0">
                <a:solidFill>
                  <a:srgbClr val="0033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2041" name="Line 9"/>
            <p:cNvSpPr>
              <a:spLocks noChangeShapeType="1"/>
            </p:cNvSpPr>
            <p:nvPr/>
          </p:nvSpPr>
          <p:spPr bwMode="auto">
            <a:xfrm>
              <a:off x="3118" y="1110"/>
              <a:ext cx="1" cy="1699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042" name="Text Box 10"/>
            <p:cNvSpPr txBox="1">
              <a:spLocks noChangeArrowheads="1"/>
            </p:cNvSpPr>
            <p:nvPr/>
          </p:nvSpPr>
          <p:spPr bwMode="auto">
            <a:xfrm>
              <a:off x="3827" y="698"/>
              <a:ext cx="1759" cy="2864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</a:ln>
          </p:spPr>
          <p:txBody>
            <a:bodyPr/>
            <a:lstStyle/>
            <a:p>
              <a:pPr eaLnBrk="1" hangingPunct="1"/>
              <a:r>
                <a:rPr lang="en-US" altLang="zh-CN" sz="1200" b="1">
                  <a:solidFill>
                    <a:srgbClr val="0033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Device</a:t>
              </a:r>
              <a:endParaRPr lang="en-US" altLang="zh-CN" sz="1800">
                <a:solidFill>
                  <a:srgbClr val="0033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" name="Group 11"/>
            <p:cNvGrpSpPr/>
            <p:nvPr/>
          </p:nvGrpSpPr>
          <p:grpSpPr bwMode="auto">
            <a:xfrm>
              <a:off x="3927" y="957"/>
              <a:ext cx="1554" cy="1004"/>
              <a:chOff x="3820" y="4577"/>
              <a:chExt cx="4116" cy="2660"/>
            </a:xfrm>
          </p:grpSpPr>
          <p:sp>
            <p:nvSpPr>
              <p:cNvPr id="172044" name="Text Box 12"/>
              <p:cNvSpPr txBox="1">
                <a:spLocks noChangeArrowheads="1"/>
              </p:cNvSpPr>
              <p:nvPr/>
            </p:nvSpPr>
            <p:spPr bwMode="auto">
              <a:xfrm>
                <a:off x="3820" y="4577"/>
                <a:ext cx="4116" cy="2660"/>
              </a:xfrm>
              <a:prstGeom prst="rect">
                <a:avLst/>
              </a:prstGeom>
              <a:solidFill>
                <a:srgbClr val="99FF66"/>
              </a:solidFill>
              <a:ln w="9525">
                <a:solidFill>
                  <a:srgbClr val="969696"/>
                </a:solidFill>
                <a:miter lim="800000"/>
              </a:ln>
            </p:spPr>
            <p:txBody>
              <a:bodyPr/>
              <a:lstStyle/>
              <a:p>
                <a:pPr eaLnBrk="1" hangingPunct="1"/>
                <a:r>
                  <a:rPr lang="en-US" altLang="zh-CN" sz="1200" b="1">
                    <a:solidFill>
                      <a:srgbClr val="0033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Grid 1</a:t>
                </a:r>
                <a:endParaRPr lang="en-US" altLang="zh-CN" sz="1800">
                  <a:solidFill>
                    <a:srgbClr val="0033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4" name="Group 13"/>
              <p:cNvGrpSpPr/>
              <p:nvPr/>
            </p:nvGrpSpPr>
            <p:grpSpPr bwMode="auto">
              <a:xfrm>
                <a:off x="3985" y="5169"/>
                <a:ext cx="3785" cy="864"/>
                <a:chOff x="3997" y="5169"/>
                <a:chExt cx="3785" cy="864"/>
              </a:xfrm>
            </p:grpSpPr>
            <p:sp>
              <p:nvSpPr>
                <p:cNvPr id="172046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997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algn="ctr" eaLnBrk="1" hangingPunct="1"/>
                  <a:r>
                    <a:rPr lang="en-US" altLang="zh-CN" sz="1200" b="1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Block</a:t>
                  </a:r>
                </a:p>
                <a:p>
                  <a:pPr algn="ctr" eaLnBrk="1" hangingPunct="1"/>
                  <a:r>
                    <a:rPr lang="en-US" altLang="zh-CN" sz="1200" b="1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(0, 0)</a:t>
                  </a:r>
                  <a:endParaRPr lang="en-US" altLang="zh-CN" sz="1800">
                    <a:solidFill>
                      <a:srgbClr val="0033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204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5299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algn="ctr" eaLnBrk="1" hangingPunct="1"/>
                  <a:r>
                    <a:rPr lang="en-US" altLang="zh-CN" sz="1200" b="1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Block</a:t>
                  </a:r>
                </a:p>
                <a:p>
                  <a:pPr algn="ctr" eaLnBrk="1" hangingPunct="1"/>
                  <a:r>
                    <a:rPr lang="en-US" altLang="zh-CN" sz="1200" b="1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(1, 0)</a:t>
                  </a:r>
                  <a:endParaRPr lang="en-US" altLang="zh-CN" sz="1800">
                    <a:solidFill>
                      <a:srgbClr val="0033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204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6601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algn="ctr" eaLnBrk="1" hangingPunct="1"/>
                  <a:r>
                    <a:rPr lang="en-US" altLang="zh-CN" sz="1200" b="1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Block</a:t>
                  </a:r>
                </a:p>
                <a:p>
                  <a:pPr algn="ctr" eaLnBrk="1" hangingPunct="1"/>
                  <a:r>
                    <a:rPr lang="en-US" altLang="zh-CN" sz="1200" b="1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(2, 0)</a:t>
                  </a:r>
                  <a:endParaRPr lang="en-US" altLang="zh-CN" sz="1800">
                    <a:solidFill>
                      <a:srgbClr val="0033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5" name="Group 17"/>
              <p:cNvGrpSpPr/>
              <p:nvPr/>
            </p:nvGrpSpPr>
            <p:grpSpPr bwMode="auto">
              <a:xfrm>
                <a:off x="3985" y="6187"/>
                <a:ext cx="3785" cy="864"/>
                <a:chOff x="3997" y="5169"/>
                <a:chExt cx="3785" cy="864"/>
              </a:xfrm>
            </p:grpSpPr>
            <p:sp>
              <p:nvSpPr>
                <p:cNvPr id="17205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997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algn="ctr" eaLnBrk="1" hangingPunct="1"/>
                  <a:r>
                    <a:rPr lang="en-US" altLang="zh-CN" sz="1200" b="1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Block</a:t>
                  </a:r>
                </a:p>
                <a:p>
                  <a:pPr algn="ctr" eaLnBrk="1" hangingPunct="1"/>
                  <a:r>
                    <a:rPr lang="en-US" altLang="zh-CN" sz="1200" b="1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(0, 1)</a:t>
                  </a:r>
                  <a:endParaRPr lang="en-US" altLang="zh-CN" sz="1800">
                    <a:solidFill>
                      <a:srgbClr val="0033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2051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5299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algn="ctr" eaLnBrk="1" hangingPunct="1"/>
                  <a:r>
                    <a:rPr lang="en-US" altLang="zh-CN" sz="1200" b="1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Block</a:t>
                  </a:r>
                </a:p>
                <a:p>
                  <a:pPr algn="ctr" eaLnBrk="1" hangingPunct="1"/>
                  <a:r>
                    <a:rPr lang="en-US" altLang="zh-CN" sz="1200" b="1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(1, 1)</a:t>
                  </a:r>
                  <a:endParaRPr lang="en-US" altLang="zh-CN" sz="1800">
                    <a:solidFill>
                      <a:srgbClr val="0033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205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6601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algn="ctr" eaLnBrk="1" hangingPunct="1"/>
                  <a:r>
                    <a:rPr lang="en-US" altLang="zh-CN" sz="1200" b="1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Block</a:t>
                  </a:r>
                </a:p>
                <a:p>
                  <a:pPr algn="ctr" eaLnBrk="1" hangingPunct="1"/>
                  <a:r>
                    <a:rPr lang="en-US" altLang="zh-CN" sz="1200" b="1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(2, 1)</a:t>
                  </a:r>
                  <a:endParaRPr lang="en-US" altLang="zh-CN" sz="1800">
                    <a:solidFill>
                      <a:srgbClr val="0033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6" name="Group 21"/>
            <p:cNvGrpSpPr/>
            <p:nvPr/>
          </p:nvGrpSpPr>
          <p:grpSpPr bwMode="auto">
            <a:xfrm>
              <a:off x="4051" y="2056"/>
              <a:ext cx="1306" cy="1416"/>
              <a:chOff x="4730" y="7615"/>
              <a:chExt cx="3458" cy="3752"/>
            </a:xfrm>
          </p:grpSpPr>
          <p:sp>
            <p:nvSpPr>
              <p:cNvPr id="172054" name="Text Box 22"/>
              <p:cNvSpPr txBox="1">
                <a:spLocks noChangeArrowheads="1"/>
              </p:cNvSpPr>
              <p:nvPr/>
            </p:nvSpPr>
            <p:spPr bwMode="auto">
              <a:xfrm>
                <a:off x="4730" y="7615"/>
                <a:ext cx="3458" cy="3752"/>
              </a:xfrm>
              <a:prstGeom prst="rect">
                <a:avLst/>
              </a:prstGeom>
              <a:solidFill>
                <a:srgbClr val="99FF66"/>
              </a:solidFill>
              <a:ln w="9525">
                <a:solidFill>
                  <a:srgbClr val="969696"/>
                </a:solidFill>
                <a:miter lim="800000"/>
              </a:ln>
            </p:spPr>
            <p:txBody>
              <a:bodyPr/>
              <a:lstStyle/>
              <a:p>
                <a:pPr eaLnBrk="1" hangingPunct="1"/>
                <a:r>
                  <a:rPr lang="en-US" altLang="zh-CN" sz="1200" b="1">
                    <a:solidFill>
                      <a:srgbClr val="0033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Grid 2</a:t>
                </a:r>
                <a:endParaRPr lang="en-US" altLang="zh-CN" sz="1800">
                  <a:solidFill>
                    <a:srgbClr val="0033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7" name="Group 23"/>
              <p:cNvGrpSpPr/>
              <p:nvPr/>
            </p:nvGrpSpPr>
            <p:grpSpPr bwMode="auto">
              <a:xfrm>
                <a:off x="4902" y="8203"/>
                <a:ext cx="3114" cy="892"/>
                <a:chOff x="4391" y="8441"/>
                <a:chExt cx="3114" cy="892"/>
              </a:xfrm>
            </p:grpSpPr>
            <p:sp>
              <p:nvSpPr>
                <p:cNvPr id="172056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4391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eaLnBrk="1" hangingPunct="1"/>
                  <a:endParaRPr lang="zh-CN" altLang="en-US" sz="1800">
                    <a:solidFill>
                      <a:srgbClr val="0033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205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5199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eaLnBrk="1" hangingPunct="1"/>
                  <a:endParaRPr lang="zh-CN" altLang="en-US" sz="1800">
                    <a:solidFill>
                      <a:srgbClr val="0033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2058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6007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eaLnBrk="1" hangingPunct="1"/>
                  <a:endParaRPr lang="zh-CN" altLang="en-US" sz="1800">
                    <a:solidFill>
                      <a:srgbClr val="0033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2059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6816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eaLnBrk="1" hangingPunct="1"/>
                  <a:endParaRPr lang="zh-CN" altLang="en-US" sz="1800">
                    <a:solidFill>
                      <a:srgbClr val="0033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8" name="Group 28"/>
              <p:cNvGrpSpPr/>
              <p:nvPr/>
            </p:nvGrpSpPr>
            <p:grpSpPr bwMode="auto">
              <a:xfrm>
                <a:off x="4902" y="9253"/>
                <a:ext cx="3114" cy="892"/>
                <a:chOff x="4391" y="8441"/>
                <a:chExt cx="3114" cy="892"/>
              </a:xfrm>
            </p:grpSpPr>
            <p:sp>
              <p:nvSpPr>
                <p:cNvPr id="172061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391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eaLnBrk="1" hangingPunct="1"/>
                  <a:endParaRPr lang="zh-CN" altLang="en-US" sz="1800">
                    <a:solidFill>
                      <a:srgbClr val="0033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2062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5199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eaLnBrk="1" hangingPunct="1"/>
                  <a:endParaRPr lang="zh-CN" altLang="en-US" sz="1800">
                    <a:solidFill>
                      <a:srgbClr val="0033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2063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6007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eaLnBrk="1" hangingPunct="1"/>
                  <a:endParaRPr lang="zh-CN" altLang="en-US" sz="1800">
                    <a:solidFill>
                      <a:srgbClr val="0033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2064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6816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eaLnBrk="1" hangingPunct="1"/>
                  <a:endParaRPr lang="zh-CN" altLang="en-US" sz="1800">
                    <a:solidFill>
                      <a:srgbClr val="0033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9" name="Group 33"/>
              <p:cNvGrpSpPr/>
              <p:nvPr/>
            </p:nvGrpSpPr>
            <p:grpSpPr bwMode="auto">
              <a:xfrm>
                <a:off x="4902" y="10303"/>
                <a:ext cx="3114" cy="892"/>
                <a:chOff x="4391" y="8441"/>
                <a:chExt cx="3114" cy="892"/>
              </a:xfrm>
            </p:grpSpPr>
            <p:sp>
              <p:nvSpPr>
                <p:cNvPr id="17206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391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eaLnBrk="1" hangingPunct="1"/>
                  <a:endParaRPr lang="zh-CN" altLang="en-US" sz="1800">
                    <a:solidFill>
                      <a:srgbClr val="0033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2067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5199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eaLnBrk="1" hangingPunct="1"/>
                  <a:endParaRPr lang="zh-CN" altLang="en-US" sz="1800">
                    <a:solidFill>
                      <a:srgbClr val="0033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2068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6007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eaLnBrk="1" hangingPunct="1"/>
                  <a:endParaRPr lang="zh-CN" altLang="en-US" sz="1800">
                    <a:solidFill>
                      <a:srgbClr val="0033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2069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6816" y="8441"/>
                  <a:ext cx="689" cy="892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eaLnBrk="1" hangingPunct="1"/>
                  <a:endParaRPr lang="zh-CN" altLang="en-US" sz="1800">
                    <a:solidFill>
                      <a:srgbClr val="003300"/>
                    </a:solidFill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10" name="Group 38"/>
            <p:cNvGrpSpPr/>
            <p:nvPr/>
          </p:nvGrpSpPr>
          <p:grpSpPr bwMode="auto">
            <a:xfrm>
              <a:off x="3414" y="2782"/>
              <a:ext cx="1765" cy="1295"/>
              <a:chOff x="1972" y="8931"/>
              <a:chExt cx="4676" cy="3430"/>
            </a:xfrm>
          </p:grpSpPr>
          <p:sp>
            <p:nvSpPr>
              <p:cNvPr id="172071" name="Text Box 39"/>
              <p:cNvSpPr txBox="1">
                <a:spLocks noChangeArrowheads="1"/>
              </p:cNvSpPr>
              <p:nvPr/>
            </p:nvSpPr>
            <p:spPr bwMode="auto">
              <a:xfrm>
                <a:off x="1972" y="8931"/>
                <a:ext cx="4676" cy="34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</a:ln>
            </p:spPr>
            <p:txBody>
              <a:bodyPr/>
              <a:lstStyle/>
              <a:p>
                <a:pPr eaLnBrk="1" hangingPunct="1"/>
                <a:r>
                  <a:rPr lang="en-US" altLang="zh-CN" sz="1200" b="1">
                    <a:solidFill>
                      <a:srgbClr val="0033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Block (1, 1)</a:t>
                </a:r>
                <a:endParaRPr lang="en-US" altLang="zh-CN" sz="1800">
                  <a:solidFill>
                    <a:srgbClr val="0033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11" name="Group 40"/>
              <p:cNvGrpSpPr/>
              <p:nvPr/>
            </p:nvGrpSpPr>
            <p:grpSpPr bwMode="auto">
              <a:xfrm>
                <a:off x="2147" y="9559"/>
                <a:ext cx="4325" cy="2592"/>
                <a:chOff x="2630" y="11267"/>
                <a:chExt cx="4325" cy="2592"/>
              </a:xfrm>
            </p:grpSpPr>
            <p:grpSp>
              <p:nvGrpSpPr>
                <p:cNvPr id="12" name="Group 41"/>
                <p:cNvGrpSpPr/>
                <p:nvPr/>
              </p:nvGrpSpPr>
              <p:grpSpPr bwMode="auto">
                <a:xfrm>
                  <a:off x="2630" y="11267"/>
                  <a:ext cx="4325" cy="2592"/>
                  <a:chOff x="2160" y="10769"/>
                  <a:chExt cx="4325" cy="2592"/>
                </a:xfrm>
              </p:grpSpPr>
              <p:sp>
                <p:nvSpPr>
                  <p:cNvPr id="172074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10769"/>
                    <a:ext cx="4320" cy="2592"/>
                  </a:xfrm>
                  <a:prstGeom prst="rect">
                    <a:avLst/>
                  </a:prstGeom>
                  <a:solidFill>
                    <a:srgbClr val="FF6600"/>
                  </a:solidFill>
                  <a:ln w="12700">
                    <a:solidFill>
                      <a:srgbClr val="000000"/>
                    </a:solidFill>
                    <a:miter lim="800000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075" name="Line 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11631"/>
                    <a:ext cx="4325" cy="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076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2161" y="12497"/>
                    <a:ext cx="4324" cy="4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077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3024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078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3888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079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4752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080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5616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3" name="Group 49"/>
                <p:cNvGrpSpPr/>
                <p:nvPr/>
              </p:nvGrpSpPr>
              <p:grpSpPr bwMode="auto">
                <a:xfrm>
                  <a:off x="2756" y="12340"/>
                  <a:ext cx="4075" cy="448"/>
                  <a:chOff x="2364" y="10793"/>
                  <a:chExt cx="4075" cy="448"/>
                </a:xfrm>
              </p:grpSpPr>
              <p:sp>
                <p:nvSpPr>
                  <p:cNvPr id="172082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(0, 1)</a:t>
                    </a:r>
                    <a:endParaRPr lang="en-US" altLang="zh-CN" sz="1800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72083" name="Text Box 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(1, 1)</a:t>
                    </a:r>
                    <a:endParaRPr lang="en-US" altLang="zh-CN" sz="1800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72084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(2, 1)</a:t>
                    </a:r>
                    <a:endParaRPr lang="en-US" altLang="zh-CN" sz="1800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72085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(3, 1)</a:t>
                    </a:r>
                    <a:endParaRPr lang="en-US" altLang="zh-CN" sz="1800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72086" name="Text Box 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(4, 1)</a:t>
                    </a:r>
                    <a:endParaRPr lang="en-US" altLang="zh-CN" sz="1800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4" name="Group 55"/>
                <p:cNvGrpSpPr/>
                <p:nvPr/>
              </p:nvGrpSpPr>
              <p:grpSpPr bwMode="auto">
                <a:xfrm>
                  <a:off x="2756" y="13201"/>
                  <a:ext cx="4075" cy="448"/>
                  <a:chOff x="2364" y="10793"/>
                  <a:chExt cx="4075" cy="448"/>
                </a:xfrm>
              </p:grpSpPr>
              <p:sp>
                <p:nvSpPr>
                  <p:cNvPr id="172088" name="Text Box 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(0, 2)</a:t>
                    </a:r>
                    <a:endParaRPr lang="en-US" altLang="zh-CN" sz="1800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72089" name="Text Box 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(1, 2)</a:t>
                    </a:r>
                    <a:endParaRPr lang="en-US" altLang="zh-CN" sz="1800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72090" name="Text Box 5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(2, 2)</a:t>
                    </a:r>
                    <a:endParaRPr lang="en-US" altLang="zh-CN" sz="1800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72091" name="Text Box 5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(3, 2)</a:t>
                    </a:r>
                    <a:endParaRPr lang="en-US" altLang="zh-CN" sz="1800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72092" name="Text Box 6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(4, 2)</a:t>
                    </a:r>
                    <a:endParaRPr lang="en-US" altLang="zh-CN" sz="1800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5" name="Group 61"/>
                <p:cNvGrpSpPr/>
                <p:nvPr/>
              </p:nvGrpSpPr>
              <p:grpSpPr bwMode="auto">
                <a:xfrm>
                  <a:off x="2755" y="11479"/>
                  <a:ext cx="4075" cy="448"/>
                  <a:chOff x="2364" y="10793"/>
                  <a:chExt cx="4075" cy="448"/>
                </a:xfrm>
              </p:grpSpPr>
              <p:sp>
                <p:nvSpPr>
                  <p:cNvPr id="172094" name="Text Box 6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(0, 0)</a:t>
                    </a:r>
                    <a:endParaRPr lang="en-US" altLang="zh-CN" sz="1800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72095" name="Text Box 6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(1, 0)</a:t>
                    </a:r>
                    <a:endParaRPr lang="en-US" altLang="zh-CN" sz="1800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72096" name="Text Box 6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(2, 0)</a:t>
                    </a:r>
                    <a:endParaRPr lang="en-US" altLang="zh-CN" sz="1800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72097" name="Text Box 6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(3, 0)</a:t>
                    </a:r>
                    <a:endParaRPr lang="en-US" altLang="zh-CN" sz="1800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72098" name="Text Box 6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 eaLnBrk="1" hangingPunct="1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(4, 0)</a:t>
                    </a:r>
                    <a:endParaRPr lang="en-US" altLang="zh-CN" sz="1800">
                      <a:solidFill>
                        <a:srgbClr val="0033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172099" name="Line 67"/>
            <p:cNvSpPr>
              <a:spLocks noChangeShapeType="1"/>
            </p:cNvSpPr>
            <p:nvPr/>
          </p:nvSpPr>
          <p:spPr bwMode="auto">
            <a:xfrm>
              <a:off x="3605" y="1277"/>
              <a:ext cx="32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100" name="Line 68"/>
            <p:cNvSpPr>
              <a:spLocks noChangeShapeType="1"/>
            </p:cNvSpPr>
            <p:nvPr/>
          </p:nvSpPr>
          <p:spPr bwMode="auto">
            <a:xfrm>
              <a:off x="3615" y="2380"/>
              <a:ext cx="433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101" name="Line 69"/>
            <p:cNvSpPr>
              <a:spLocks noChangeShapeType="1"/>
            </p:cNvSpPr>
            <p:nvPr/>
          </p:nvSpPr>
          <p:spPr bwMode="auto">
            <a:xfrm flipH="1">
              <a:off x="3414" y="1562"/>
              <a:ext cx="1068" cy="12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102" name="Line 70"/>
            <p:cNvSpPr>
              <a:spLocks noChangeShapeType="1"/>
            </p:cNvSpPr>
            <p:nvPr/>
          </p:nvSpPr>
          <p:spPr bwMode="auto">
            <a:xfrm>
              <a:off x="4926" y="1562"/>
              <a:ext cx="243" cy="12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103" name="Line 71"/>
            <p:cNvSpPr>
              <a:spLocks noChangeShapeType="1"/>
            </p:cNvSpPr>
            <p:nvPr/>
          </p:nvSpPr>
          <p:spPr bwMode="auto">
            <a:xfrm flipH="1">
              <a:off x="4048" y="1889"/>
              <a:ext cx="434" cy="88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104" name="Line 72"/>
            <p:cNvSpPr>
              <a:spLocks noChangeShapeType="1"/>
            </p:cNvSpPr>
            <p:nvPr/>
          </p:nvSpPr>
          <p:spPr bwMode="auto">
            <a:xfrm>
              <a:off x="4926" y="1895"/>
              <a:ext cx="100" cy="89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105" name="Line 73"/>
            <p:cNvSpPr>
              <a:spLocks noChangeShapeType="1"/>
            </p:cNvSpPr>
            <p:nvPr/>
          </p:nvSpPr>
          <p:spPr bwMode="auto">
            <a:xfrm flipH="1">
              <a:off x="3420" y="2777"/>
              <a:ext cx="623" cy="1295"/>
            </a:xfrm>
            <a:prstGeom prst="line">
              <a:avLst/>
            </a:prstGeom>
            <a:noFill/>
            <a:ln w="9525">
              <a:solidFill>
                <a:srgbClr val="000000">
                  <a:alpha val="10001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106" name="Line 74"/>
            <p:cNvSpPr>
              <a:spLocks noChangeShapeType="1"/>
            </p:cNvSpPr>
            <p:nvPr/>
          </p:nvSpPr>
          <p:spPr bwMode="auto">
            <a:xfrm>
              <a:off x="5026" y="2777"/>
              <a:ext cx="153" cy="1300"/>
            </a:xfrm>
            <a:prstGeom prst="line">
              <a:avLst/>
            </a:prstGeom>
            <a:noFill/>
            <a:ln w="9525">
              <a:solidFill>
                <a:srgbClr val="000000">
                  <a:alpha val="10001"/>
                </a:srgbClr>
              </a:solidFill>
              <a:prstDash val="dash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835025"/>
            <a:ext cx="7450137" cy="9144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Parallel Program Organization in CUDA</a:t>
            </a:r>
          </a:p>
        </p:txBody>
      </p:sp>
      <p:sp>
        <p:nvSpPr>
          <p:cNvPr id="444419" name="Text Box 3"/>
          <p:cNvSpPr txBox="1">
            <a:spLocks noChangeArrowheads="1"/>
          </p:cNvSpPr>
          <p:nvPr/>
        </p:nvSpPr>
        <p:spPr bwMode="auto">
          <a:xfrm>
            <a:off x="2951163" y="2635250"/>
            <a:ext cx="838200" cy="36671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0000" tIns="46800" rIns="90000" bIns="46800">
            <a:spAutoFit/>
          </a:bodyPr>
          <a:lstStyle/>
          <a:p>
            <a:pPr defTabSz="457200">
              <a:spcBef>
                <a:spcPts val="875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Thread</a:t>
            </a:r>
          </a:p>
        </p:txBody>
      </p:sp>
      <p:grpSp>
        <p:nvGrpSpPr>
          <p:cNvPr id="2" name="Group 4"/>
          <p:cNvGrpSpPr/>
          <p:nvPr/>
        </p:nvGrpSpPr>
        <p:grpSpPr bwMode="auto">
          <a:xfrm>
            <a:off x="3141663" y="3246438"/>
            <a:ext cx="1217612" cy="1065212"/>
            <a:chOff x="1368" y="1584"/>
            <a:chExt cx="767" cy="671"/>
          </a:xfrm>
        </p:grpSpPr>
        <p:sp>
          <p:nvSpPr>
            <p:cNvPr id="444421" name="Rectangle 5"/>
            <p:cNvSpPr>
              <a:spLocks noChangeArrowheads="1"/>
            </p:cNvSpPr>
            <p:nvPr/>
          </p:nvSpPr>
          <p:spPr bwMode="auto">
            <a:xfrm>
              <a:off x="1368" y="1584"/>
              <a:ext cx="768" cy="672"/>
            </a:xfrm>
            <a:prstGeom prst="rect">
              <a:avLst/>
            </a:prstGeom>
            <a:solidFill>
              <a:srgbClr val="FFFF99"/>
            </a:solidFill>
            <a:ln w="936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4422" name="Line 6"/>
            <p:cNvSpPr>
              <a:spLocks noChangeShapeType="1"/>
            </p:cNvSpPr>
            <p:nvPr/>
          </p:nvSpPr>
          <p:spPr bwMode="auto">
            <a:xfrm>
              <a:off x="1464" y="1632"/>
              <a:ext cx="1" cy="576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23" name="Line 7"/>
            <p:cNvSpPr>
              <a:spLocks noChangeShapeType="1"/>
            </p:cNvSpPr>
            <p:nvPr/>
          </p:nvSpPr>
          <p:spPr bwMode="auto">
            <a:xfrm>
              <a:off x="1560" y="1632"/>
              <a:ext cx="1" cy="576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24" name="Line 8"/>
            <p:cNvSpPr>
              <a:spLocks noChangeShapeType="1"/>
            </p:cNvSpPr>
            <p:nvPr/>
          </p:nvSpPr>
          <p:spPr bwMode="auto">
            <a:xfrm>
              <a:off x="1656" y="1632"/>
              <a:ext cx="1" cy="576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25" name="Line 9"/>
            <p:cNvSpPr>
              <a:spLocks noChangeShapeType="1"/>
            </p:cNvSpPr>
            <p:nvPr/>
          </p:nvSpPr>
          <p:spPr bwMode="auto">
            <a:xfrm>
              <a:off x="1752" y="1632"/>
              <a:ext cx="1" cy="576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26" name="Line 10"/>
            <p:cNvSpPr>
              <a:spLocks noChangeShapeType="1"/>
            </p:cNvSpPr>
            <p:nvPr/>
          </p:nvSpPr>
          <p:spPr bwMode="auto">
            <a:xfrm>
              <a:off x="1848" y="1632"/>
              <a:ext cx="1" cy="576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27" name="Line 11"/>
            <p:cNvSpPr>
              <a:spLocks noChangeShapeType="1"/>
            </p:cNvSpPr>
            <p:nvPr/>
          </p:nvSpPr>
          <p:spPr bwMode="auto">
            <a:xfrm>
              <a:off x="1944" y="1632"/>
              <a:ext cx="1" cy="576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28" name="Line 12"/>
            <p:cNvSpPr>
              <a:spLocks noChangeShapeType="1"/>
            </p:cNvSpPr>
            <p:nvPr/>
          </p:nvSpPr>
          <p:spPr bwMode="auto">
            <a:xfrm>
              <a:off x="2040" y="1632"/>
              <a:ext cx="1" cy="576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4429" name="Text Box 13"/>
          <p:cNvSpPr txBox="1">
            <a:spLocks noChangeArrowheads="1"/>
          </p:cNvSpPr>
          <p:nvPr/>
        </p:nvSpPr>
        <p:spPr bwMode="auto">
          <a:xfrm>
            <a:off x="1804988" y="3398838"/>
            <a:ext cx="1458912" cy="366712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0000" tIns="46800" rIns="90000" bIns="46800">
            <a:spAutoFit/>
          </a:bodyPr>
          <a:lstStyle/>
          <a:p>
            <a:pPr defTabSz="457200">
              <a:spcBef>
                <a:spcPts val="875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Thread block</a:t>
            </a:r>
          </a:p>
        </p:txBody>
      </p:sp>
      <p:sp>
        <p:nvSpPr>
          <p:cNvPr id="444430" name="Text Box 14"/>
          <p:cNvSpPr txBox="1">
            <a:spLocks noChangeArrowheads="1"/>
          </p:cNvSpPr>
          <p:nvPr/>
        </p:nvSpPr>
        <p:spPr bwMode="auto">
          <a:xfrm>
            <a:off x="1884363" y="5456238"/>
            <a:ext cx="838200" cy="366712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0000" tIns="46800" rIns="90000" bIns="46800">
            <a:spAutoFit/>
          </a:bodyPr>
          <a:lstStyle/>
          <a:p>
            <a:pPr defTabSz="457200">
              <a:spcBef>
                <a:spcPts val="875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Grid</a:t>
            </a:r>
          </a:p>
        </p:txBody>
      </p:sp>
      <p:sp>
        <p:nvSpPr>
          <p:cNvPr id="444431" name="Rectangle 15"/>
          <p:cNvSpPr>
            <a:spLocks noChangeArrowheads="1"/>
          </p:cNvSpPr>
          <p:nvPr/>
        </p:nvSpPr>
        <p:spPr bwMode="auto">
          <a:xfrm>
            <a:off x="6494463" y="2608263"/>
            <a:ext cx="228600" cy="228600"/>
          </a:xfrm>
          <a:prstGeom prst="rect">
            <a:avLst/>
          </a:prstGeom>
          <a:solidFill>
            <a:srgbClr val="008080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4432" name="Text Box 16"/>
          <p:cNvSpPr txBox="1">
            <a:spLocks noChangeArrowheads="1"/>
          </p:cNvSpPr>
          <p:nvPr/>
        </p:nvSpPr>
        <p:spPr bwMode="auto">
          <a:xfrm>
            <a:off x="6691313" y="2528888"/>
            <a:ext cx="533400" cy="366712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0000" tIns="46800" rIns="90000" bIns="46800">
            <a:spAutoFit/>
          </a:bodyPr>
          <a:lstStyle/>
          <a:p>
            <a:pPr defTabSz="457200">
              <a:spcBef>
                <a:spcPts val="875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SP</a:t>
            </a:r>
          </a:p>
        </p:txBody>
      </p:sp>
      <p:sp>
        <p:nvSpPr>
          <p:cNvPr id="444433" name="Text Box 17"/>
          <p:cNvSpPr txBox="1">
            <a:spLocks noChangeArrowheads="1"/>
          </p:cNvSpPr>
          <p:nvPr/>
        </p:nvSpPr>
        <p:spPr bwMode="auto">
          <a:xfrm>
            <a:off x="3179763" y="2151063"/>
            <a:ext cx="1066800" cy="366712"/>
          </a:xfrm>
          <a:prstGeom prst="rect">
            <a:avLst/>
          </a:prstGeom>
          <a:solidFill>
            <a:srgbClr val="CCFFFF"/>
          </a:solidFill>
          <a:ln w="9525">
            <a:noFill/>
            <a:round/>
          </a:ln>
          <a:effectLst/>
        </p:spPr>
        <p:txBody>
          <a:bodyPr lIns="90000" tIns="46800" rIns="90000" bIns="46800">
            <a:spAutoFit/>
          </a:bodyPr>
          <a:lstStyle/>
          <a:p>
            <a:pPr algn="ctr" defTabSz="457200">
              <a:spcBef>
                <a:spcPts val="875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Software</a:t>
            </a:r>
          </a:p>
        </p:txBody>
      </p:sp>
      <p:sp>
        <p:nvSpPr>
          <p:cNvPr id="444434" name="Text Box 18"/>
          <p:cNvSpPr txBox="1">
            <a:spLocks noChangeArrowheads="1"/>
          </p:cNvSpPr>
          <p:nvPr/>
        </p:nvSpPr>
        <p:spPr bwMode="auto">
          <a:xfrm>
            <a:off x="5999163" y="2151063"/>
            <a:ext cx="1066800" cy="366712"/>
          </a:xfrm>
          <a:prstGeom prst="rect">
            <a:avLst/>
          </a:prstGeom>
          <a:solidFill>
            <a:srgbClr val="CCFFFF"/>
          </a:solidFill>
          <a:ln w="9525">
            <a:noFill/>
            <a:round/>
          </a:ln>
          <a:effectLst/>
        </p:spPr>
        <p:txBody>
          <a:bodyPr lIns="90000" tIns="46800" rIns="90000" bIns="46800">
            <a:spAutoFit/>
          </a:bodyPr>
          <a:lstStyle/>
          <a:p>
            <a:pPr algn="ctr" defTabSz="457200">
              <a:spcBef>
                <a:spcPts val="875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Hardware</a:t>
            </a:r>
          </a:p>
        </p:txBody>
      </p:sp>
      <p:pic>
        <p:nvPicPr>
          <p:cNvPr id="444435" name="Picture 1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56363" y="3100388"/>
            <a:ext cx="407987" cy="1539875"/>
          </a:xfrm>
          <a:prstGeom prst="rect">
            <a:avLst/>
          </a:prstGeom>
          <a:noFill/>
          <a:ln w="9525">
            <a:noFill/>
            <a:round/>
          </a:ln>
          <a:effectLst/>
        </p:spPr>
      </p:pic>
      <p:sp>
        <p:nvSpPr>
          <p:cNvPr id="444436" name="Text Box 20"/>
          <p:cNvSpPr txBox="1">
            <a:spLocks noChangeArrowheads="1"/>
          </p:cNvSpPr>
          <p:nvPr/>
        </p:nvSpPr>
        <p:spPr bwMode="auto">
          <a:xfrm>
            <a:off x="6823075" y="3559175"/>
            <a:ext cx="533400" cy="36671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0000" tIns="46800" rIns="90000" bIns="46800">
            <a:spAutoFit/>
          </a:bodyPr>
          <a:lstStyle/>
          <a:p>
            <a:pPr defTabSz="457200">
              <a:spcBef>
                <a:spcPts val="875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SM</a:t>
            </a:r>
          </a:p>
        </p:txBody>
      </p:sp>
      <p:sp>
        <p:nvSpPr>
          <p:cNvPr id="444437" name="Text Box 21"/>
          <p:cNvSpPr txBox="1">
            <a:spLocks noChangeArrowheads="1"/>
          </p:cNvSpPr>
          <p:nvPr/>
        </p:nvSpPr>
        <p:spPr bwMode="auto">
          <a:xfrm>
            <a:off x="8021638" y="5372100"/>
            <a:ext cx="685800" cy="366713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0000" tIns="46800" rIns="90000" bIns="46800">
            <a:spAutoFit/>
          </a:bodyPr>
          <a:lstStyle/>
          <a:p>
            <a:pPr defTabSz="457200">
              <a:spcBef>
                <a:spcPts val="875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GPU</a:t>
            </a:r>
          </a:p>
        </p:txBody>
      </p:sp>
      <p:sp>
        <p:nvSpPr>
          <p:cNvPr id="444438" name="Rectangle 22"/>
          <p:cNvSpPr>
            <a:spLocks noChangeArrowheads="1"/>
          </p:cNvSpPr>
          <p:nvPr/>
        </p:nvSpPr>
        <p:spPr bwMode="auto">
          <a:xfrm>
            <a:off x="2646363" y="5075238"/>
            <a:ext cx="2667000" cy="914400"/>
          </a:xfrm>
          <a:prstGeom prst="rect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23"/>
          <p:cNvGrpSpPr/>
          <p:nvPr/>
        </p:nvGrpSpPr>
        <p:grpSpPr bwMode="auto">
          <a:xfrm>
            <a:off x="2690813" y="5132388"/>
            <a:ext cx="709612" cy="798512"/>
            <a:chOff x="1084" y="2772"/>
            <a:chExt cx="447" cy="503"/>
          </a:xfrm>
        </p:grpSpPr>
        <p:sp>
          <p:nvSpPr>
            <p:cNvPr id="444440" name="Rectangle 24"/>
            <p:cNvSpPr>
              <a:spLocks noChangeArrowheads="1"/>
            </p:cNvSpPr>
            <p:nvPr/>
          </p:nvSpPr>
          <p:spPr bwMode="auto">
            <a:xfrm>
              <a:off x="1084" y="2772"/>
              <a:ext cx="448" cy="504"/>
            </a:xfrm>
            <a:prstGeom prst="rect">
              <a:avLst/>
            </a:prstGeom>
            <a:solidFill>
              <a:srgbClr val="FFFF99"/>
            </a:solidFill>
            <a:ln w="936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4441" name="Line 25"/>
            <p:cNvSpPr>
              <a:spLocks noChangeShapeType="1"/>
            </p:cNvSpPr>
            <p:nvPr/>
          </p:nvSpPr>
          <p:spPr bwMode="auto">
            <a:xfrm>
              <a:off x="1140" y="2808"/>
              <a:ext cx="1" cy="43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42" name="Line 26"/>
            <p:cNvSpPr>
              <a:spLocks noChangeShapeType="1"/>
            </p:cNvSpPr>
            <p:nvPr/>
          </p:nvSpPr>
          <p:spPr bwMode="auto">
            <a:xfrm>
              <a:off x="1196" y="2808"/>
              <a:ext cx="1" cy="43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43" name="Line 27"/>
            <p:cNvSpPr>
              <a:spLocks noChangeShapeType="1"/>
            </p:cNvSpPr>
            <p:nvPr/>
          </p:nvSpPr>
          <p:spPr bwMode="auto">
            <a:xfrm>
              <a:off x="1252" y="2808"/>
              <a:ext cx="1" cy="43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44" name="Line 28"/>
            <p:cNvSpPr>
              <a:spLocks noChangeShapeType="1"/>
            </p:cNvSpPr>
            <p:nvPr/>
          </p:nvSpPr>
          <p:spPr bwMode="auto">
            <a:xfrm>
              <a:off x="1308" y="2808"/>
              <a:ext cx="1" cy="43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45" name="Line 29"/>
            <p:cNvSpPr>
              <a:spLocks noChangeShapeType="1"/>
            </p:cNvSpPr>
            <p:nvPr/>
          </p:nvSpPr>
          <p:spPr bwMode="auto">
            <a:xfrm>
              <a:off x="1364" y="2808"/>
              <a:ext cx="1" cy="43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46" name="Line 30"/>
            <p:cNvSpPr>
              <a:spLocks noChangeShapeType="1"/>
            </p:cNvSpPr>
            <p:nvPr/>
          </p:nvSpPr>
          <p:spPr bwMode="auto">
            <a:xfrm>
              <a:off x="1420" y="2808"/>
              <a:ext cx="1" cy="43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47" name="Line 31"/>
            <p:cNvSpPr>
              <a:spLocks noChangeShapeType="1"/>
            </p:cNvSpPr>
            <p:nvPr/>
          </p:nvSpPr>
          <p:spPr bwMode="auto">
            <a:xfrm>
              <a:off x="1476" y="2808"/>
              <a:ext cx="1" cy="43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32"/>
          <p:cNvGrpSpPr/>
          <p:nvPr/>
        </p:nvGrpSpPr>
        <p:grpSpPr bwMode="auto">
          <a:xfrm>
            <a:off x="3446463" y="5132388"/>
            <a:ext cx="709612" cy="798512"/>
            <a:chOff x="1560" y="2772"/>
            <a:chExt cx="447" cy="503"/>
          </a:xfrm>
        </p:grpSpPr>
        <p:sp>
          <p:nvSpPr>
            <p:cNvPr id="444449" name="Rectangle 33"/>
            <p:cNvSpPr>
              <a:spLocks noChangeArrowheads="1"/>
            </p:cNvSpPr>
            <p:nvPr/>
          </p:nvSpPr>
          <p:spPr bwMode="auto">
            <a:xfrm>
              <a:off x="1560" y="2772"/>
              <a:ext cx="448" cy="504"/>
            </a:xfrm>
            <a:prstGeom prst="rect">
              <a:avLst/>
            </a:prstGeom>
            <a:solidFill>
              <a:srgbClr val="FFFF99"/>
            </a:solidFill>
            <a:ln w="936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4450" name="Line 34"/>
            <p:cNvSpPr>
              <a:spLocks noChangeShapeType="1"/>
            </p:cNvSpPr>
            <p:nvPr/>
          </p:nvSpPr>
          <p:spPr bwMode="auto">
            <a:xfrm>
              <a:off x="1616" y="2808"/>
              <a:ext cx="1" cy="43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51" name="Line 35"/>
            <p:cNvSpPr>
              <a:spLocks noChangeShapeType="1"/>
            </p:cNvSpPr>
            <p:nvPr/>
          </p:nvSpPr>
          <p:spPr bwMode="auto">
            <a:xfrm>
              <a:off x="1672" y="2808"/>
              <a:ext cx="1" cy="43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52" name="Line 36"/>
            <p:cNvSpPr>
              <a:spLocks noChangeShapeType="1"/>
            </p:cNvSpPr>
            <p:nvPr/>
          </p:nvSpPr>
          <p:spPr bwMode="auto">
            <a:xfrm>
              <a:off x="1728" y="2808"/>
              <a:ext cx="1" cy="43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53" name="Line 37"/>
            <p:cNvSpPr>
              <a:spLocks noChangeShapeType="1"/>
            </p:cNvSpPr>
            <p:nvPr/>
          </p:nvSpPr>
          <p:spPr bwMode="auto">
            <a:xfrm>
              <a:off x="1784" y="2808"/>
              <a:ext cx="1" cy="43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54" name="Line 38"/>
            <p:cNvSpPr>
              <a:spLocks noChangeShapeType="1"/>
            </p:cNvSpPr>
            <p:nvPr/>
          </p:nvSpPr>
          <p:spPr bwMode="auto">
            <a:xfrm>
              <a:off x="1840" y="2808"/>
              <a:ext cx="1" cy="43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55" name="Line 39"/>
            <p:cNvSpPr>
              <a:spLocks noChangeShapeType="1"/>
            </p:cNvSpPr>
            <p:nvPr/>
          </p:nvSpPr>
          <p:spPr bwMode="auto">
            <a:xfrm>
              <a:off x="1896" y="2808"/>
              <a:ext cx="1" cy="43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56" name="Line 40"/>
            <p:cNvSpPr>
              <a:spLocks noChangeShapeType="1"/>
            </p:cNvSpPr>
            <p:nvPr/>
          </p:nvSpPr>
          <p:spPr bwMode="auto">
            <a:xfrm>
              <a:off x="1952" y="2808"/>
              <a:ext cx="1" cy="43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1"/>
          <p:cNvGrpSpPr/>
          <p:nvPr/>
        </p:nvGrpSpPr>
        <p:grpSpPr bwMode="auto">
          <a:xfrm>
            <a:off x="4557713" y="5132388"/>
            <a:ext cx="709612" cy="798512"/>
            <a:chOff x="2260" y="2772"/>
            <a:chExt cx="447" cy="503"/>
          </a:xfrm>
        </p:grpSpPr>
        <p:sp>
          <p:nvSpPr>
            <p:cNvPr id="444458" name="Rectangle 42"/>
            <p:cNvSpPr>
              <a:spLocks noChangeArrowheads="1"/>
            </p:cNvSpPr>
            <p:nvPr/>
          </p:nvSpPr>
          <p:spPr bwMode="auto">
            <a:xfrm>
              <a:off x="2260" y="2772"/>
              <a:ext cx="448" cy="504"/>
            </a:xfrm>
            <a:prstGeom prst="rect">
              <a:avLst/>
            </a:prstGeom>
            <a:solidFill>
              <a:srgbClr val="FFFF99"/>
            </a:solidFill>
            <a:ln w="9360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4459" name="Line 43"/>
            <p:cNvSpPr>
              <a:spLocks noChangeShapeType="1"/>
            </p:cNvSpPr>
            <p:nvPr/>
          </p:nvSpPr>
          <p:spPr bwMode="auto">
            <a:xfrm>
              <a:off x="2316" y="2808"/>
              <a:ext cx="1" cy="43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60" name="Line 44"/>
            <p:cNvSpPr>
              <a:spLocks noChangeShapeType="1"/>
            </p:cNvSpPr>
            <p:nvPr/>
          </p:nvSpPr>
          <p:spPr bwMode="auto">
            <a:xfrm>
              <a:off x="2372" y="2808"/>
              <a:ext cx="1" cy="43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61" name="Line 45"/>
            <p:cNvSpPr>
              <a:spLocks noChangeShapeType="1"/>
            </p:cNvSpPr>
            <p:nvPr/>
          </p:nvSpPr>
          <p:spPr bwMode="auto">
            <a:xfrm>
              <a:off x="2428" y="2808"/>
              <a:ext cx="1" cy="43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62" name="Line 46"/>
            <p:cNvSpPr>
              <a:spLocks noChangeShapeType="1"/>
            </p:cNvSpPr>
            <p:nvPr/>
          </p:nvSpPr>
          <p:spPr bwMode="auto">
            <a:xfrm>
              <a:off x="2484" y="2808"/>
              <a:ext cx="1" cy="43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63" name="Line 47"/>
            <p:cNvSpPr>
              <a:spLocks noChangeShapeType="1"/>
            </p:cNvSpPr>
            <p:nvPr/>
          </p:nvSpPr>
          <p:spPr bwMode="auto">
            <a:xfrm>
              <a:off x="2540" y="2808"/>
              <a:ext cx="1" cy="43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64" name="Line 48"/>
            <p:cNvSpPr>
              <a:spLocks noChangeShapeType="1"/>
            </p:cNvSpPr>
            <p:nvPr/>
          </p:nvSpPr>
          <p:spPr bwMode="auto">
            <a:xfrm>
              <a:off x="2596" y="2808"/>
              <a:ext cx="1" cy="43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465" name="Line 49"/>
            <p:cNvSpPr>
              <a:spLocks noChangeShapeType="1"/>
            </p:cNvSpPr>
            <p:nvPr/>
          </p:nvSpPr>
          <p:spPr bwMode="auto">
            <a:xfrm>
              <a:off x="2652" y="2808"/>
              <a:ext cx="1" cy="43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4466" name="Text Box 50"/>
          <p:cNvSpPr txBox="1">
            <a:spLocks noChangeArrowheads="1"/>
          </p:cNvSpPr>
          <p:nvPr/>
        </p:nvSpPr>
        <p:spPr bwMode="auto">
          <a:xfrm>
            <a:off x="4157663" y="5360988"/>
            <a:ext cx="400050" cy="366712"/>
          </a:xfrm>
          <a:prstGeom prst="rect">
            <a:avLst/>
          </a:prstGeom>
          <a:noFill/>
          <a:ln w="9525">
            <a:noFill/>
            <a:round/>
          </a:ln>
          <a:effectLst/>
        </p:spPr>
        <p:txBody>
          <a:bodyPr lIns="90000" tIns="46800" rIns="90000" bIns="46800">
            <a:spAutoFit/>
          </a:bodyPr>
          <a:lstStyle/>
          <a:p>
            <a:pPr algn="ctr" defTabSz="457200">
              <a:spcBef>
                <a:spcPts val="1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800" b="1" dirty="0">
                <a:solidFill>
                  <a:srgbClr val="00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…</a:t>
            </a:r>
          </a:p>
        </p:txBody>
      </p:sp>
      <p:pic>
        <p:nvPicPr>
          <p:cNvPr id="444467" name="Picture 5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1963" y="4965700"/>
            <a:ext cx="825500" cy="1143000"/>
          </a:xfrm>
          <a:prstGeom prst="rect">
            <a:avLst/>
          </a:prstGeom>
          <a:noFill/>
          <a:ln w="9525">
            <a:noFill/>
            <a:round/>
          </a:ln>
          <a:effectLst/>
        </p:spPr>
      </p:pic>
      <p:pic>
        <p:nvPicPr>
          <p:cNvPr id="444468" name="Picture 5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86513" y="4965700"/>
            <a:ext cx="825500" cy="1143000"/>
          </a:xfrm>
          <a:prstGeom prst="rect">
            <a:avLst/>
          </a:prstGeom>
          <a:noFill/>
          <a:ln w="9525">
            <a:noFill/>
            <a:round/>
          </a:ln>
          <a:effectLst/>
        </p:spPr>
      </p:pic>
      <p:pic>
        <p:nvPicPr>
          <p:cNvPr id="444469" name="Picture 5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1063" y="4965700"/>
            <a:ext cx="825500" cy="1143000"/>
          </a:xfrm>
          <a:prstGeom prst="rect">
            <a:avLst/>
          </a:prstGeom>
          <a:noFill/>
          <a:ln w="9525">
            <a:noFill/>
            <a:round/>
          </a:ln>
          <a:effectLst/>
        </p:spPr>
      </p:pic>
      <p:sp>
        <p:nvSpPr>
          <p:cNvPr id="444470" name="Line 54"/>
          <p:cNvSpPr>
            <a:spLocks noChangeShapeType="1"/>
          </p:cNvSpPr>
          <p:nvPr/>
        </p:nvSpPr>
        <p:spPr bwMode="auto">
          <a:xfrm>
            <a:off x="3751263" y="4360863"/>
            <a:ext cx="1587" cy="622300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44471" name="Line 55"/>
          <p:cNvSpPr>
            <a:spLocks noChangeShapeType="1"/>
          </p:cNvSpPr>
          <p:nvPr/>
        </p:nvSpPr>
        <p:spPr bwMode="auto">
          <a:xfrm>
            <a:off x="3736975" y="2532063"/>
            <a:ext cx="1588" cy="622300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781" name="Picture 77" descr="080429cuda2_f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14863" y="3386138"/>
            <a:ext cx="4191000" cy="315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并行线程执行</a:t>
            </a:r>
          </a:p>
        </p:txBody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58" y="1214422"/>
            <a:ext cx="6283325" cy="4267200"/>
          </a:xfrm>
        </p:spPr>
        <p:txBody>
          <a:bodyPr/>
          <a:lstStyle/>
          <a:p>
            <a:r>
              <a:rPr lang="zh-CN" altLang="en-US" sz="2400" dirty="0" smtClean="0"/>
              <a:t>调用</a:t>
            </a:r>
            <a:r>
              <a:rPr lang="en-US" altLang="zh-CN" sz="2400" dirty="0" smtClean="0"/>
              <a:t>kernel function </a:t>
            </a:r>
            <a:r>
              <a:rPr lang="zh-CN" altLang="en-US" sz="2400" dirty="0" smtClean="0"/>
              <a:t>需要指定执行配置</a:t>
            </a:r>
            <a:endParaRPr lang="en-US" altLang="zh-CN" sz="2400" dirty="0" smtClean="0"/>
          </a:p>
          <a:p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2400" dirty="0" smtClean="0">
                <a:ea typeface="宋体" panose="02010600030101010101" pitchFamily="2" charset="-122"/>
              </a:rPr>
              <a:t>Threads</a:t>
            </a:r>
            <a:r>
              <a:rPr lang="zh-CN" altLang="en-US" sz="2400" dirty="0" smtClean="0">
                <a:ea typeface="宋体" panose="02010600030101010101" pitchFamily="2" charset="-122"/>
              </a:rPr>
              <a:t>和</a:t>
            </a:r>
            <a:r>
              <a:rPr lang="en-US" altLang="zh-CN" sz="2400" dirty="0" smtClean="0">
                <a:ea typeface="宋体" panose="02010600030101010101" pitchFamily="2" charset="-122"/>
              </a:rPr>
              <a:t>blocks</a:t>
            </a:r>
            <a:r>
              <a:rPr lang="zh-CN" altLang="en-US" sz="2400" dirty="0" smtClean="0">
                <a:ea typeface="宋体" panose="02010600030101010101" pitchFamily="2" charset="-122"/>
              </a:rPr>
              <a:t>具有</a:t>
            </a:r>
            <a:r>
              <a:rPr lang="en-US" altLang="zh-CN" sz="2400" dirty="0" smtClean="0">
                <a:ea typeface="宋体" panose="02010600030101010101" pitchFamily="2" charset="-122"/>
              </a:rPr>
              <a:t>IDs</a:t>
            </a:r>
          </a:p>
          <a:p>
            <a:pPr lvl="1"/>
            <a:r>
              <a:rPr lang="en-US" altLang="zh-CN" sz="2000" dirty="0" err="1" smtClean="0">
                <a:ea typeface="宋体" panose="02010600030101010101" pitchFamily="2" charset="-122"/>
              </a:rPr>
              <a:t>threadIdx</a:t>
            </a:r>
            <a:r>
              <a:rPr lang="en-US" altLang="zh-CN" sz="2000" dirty="0" smtClean="0">
                <a:ea typeface="宋体" panose="02010600030101010101" pitchFamily="2" charset="-122"/>
              </a:rPr>
              <a:t>: 1D, 2D, or 3D</a:t>
            </a:r>
          </a:p>
          <a:p>
            <a:pPr lvl="1"/>
            <a:r>
              <a:rPr lang="en-US" altLang="zh-CN" sz="2000" dirty="0" err="1" smtClean="0">
                <a:ea typeface="宋体" panose="02010600030101010101" pitchFamily="2" charset="-122"/>
              </a:rPr>
              <a:t>blockIdx</a:t>
            </a:r>
            <a:r>
              <a:rPr lang="en-US" altLang="zh-CN" sz="2000" dirty="0" smtClean="0">
                <a:ea typeface="宋体" panose="02010600030101010101" pitchFamily="2" charset="-122"/>
              </a:rPr>
              <a:t>: 1D, 2D, or 3D</a:t>
            </a:r>
          </a:p>
          <a:p>
            <a:pPr lvl="1"/>
            <a:r>
              <a:rPr lang="zh-CN" altLang="en-US" sz="2000" dirty="0" smtClean="0">
                <a:ea typeface="宋体" panose="02010600030101010101" pitchFamily="2" charset="-122"/>
              </a:rPr>
              <a:t>由此决定相应处理数据</a:t>
            </a:r>
            <a:endParaRPr lang="en-US" altLang="zh-CN" sz="2000" dirty="0" smtClean="0">
              <a:ea typeface="宋体" panose="02010600030101010101" pitchFamily="2" charset="-122"/>
            </a:endParaRPr>
          </a:p>
        </p:txBody>
      </p:sp>
      <p:sp>
        <p:nvSpPr>
          <p:cNvPr id="456779" name="Text Box 75"/>
          <p:cNvSpPr txBox="1">
            <a:spLocks noChangeArrowheads="1"/>
          </p:cNvSpPr>
          <p:nvPr/>
        </p:nvSpPr>
        <p:spPr bwMode="auto">
          <a:xfrm>
            <a:off x="1071538" y="1857364"/>
            <a:ext cx="4765675" cy="1108075"/>
          </a:xfrm>
          <a:prstGeom prst="rect">
            <a:avLst/>
          </a:prstGeom>
          <a:solidFill>
            <a:srgbClr val="FFFF99"/>
          </a:solidFill>
          <a:ln w="38100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altLang="zh-CN" sz="1600" b="1" dirty="0">
                <a:latin typeface="Arial Narrow" panose="020B0606020202030204" pitchFamily="34" charset="0"/>
                <a:ea typeface="宋体" panose="02010600030101010101" pitchFamily="2" charset="-122"/>
              </a:rPr>
              <a:t>__global__ void kernel(...);</a:t>
            </a:r>
          </a:p>
          <a:p>
            <a:r>
              <a:rPr lang="en-US" altLang="zh-CN" sz="1600" b="1" dirty="0">
                <a:latin typeface="Arial Narrow" panose="020B0606020202030204" pitchFamily="34" charset="0"/>
                <a:ea typeface="宋体" panose="02010600030101010101" pitchFamily="2" charset="-122"/>
              </a:rPr>
              <a:t>dim3   </a:t>
            </a:r>
            <a:r>
              <a:rPr lang="en-US" altLang="zh-CN" sz="1600" b="1" dirty="0" err="1">
                <a:latin typeface="Arial Narrow" panose="020B0606020202030204" pitchFamily="34" charset="0"/>
                <a:ea typeface="宋体" panose="02010600030101010101" pitchFamily="2" charset="-122"/>
              </a:rPr>
              <a:t>DimGrid</a:t>
            </a:r>
            <a:r>
              <a:rPr lang="en-US" altLang="zh-CN" sz="1600" b="1" dirty="0">
                <a:latin typeface="Arial Narrow" panose="020B0606020202030204" pitchFamily="34" charset="0"/>
                <a:ea typeface="宋体" panose="02010600030101010101" pitchFamily="2" charset="-122"/>
              </a:rPr>
              <a:t>(3, 2);    // 6 thread blocks </a:t>
            </a:r>
          </a:p>
          <a:p>
            <a:r>
              <a:rPr lang="en-US" altLang="zh-CN" sz="1600" b="1" dirty="0">
                <a:latin typeface="Arial Narrow" panose="020B0606020202030204" pitchFamily="34" charset="0"/>
                <a:ea typeface="宋体" panose="02010600030101010101" pitchFamily="2" charset="-122"/>
              </a:rPr>
              <a:t>dim3   </a:t>
            </a:r>
            <a:r>
              <a:rPr lang="en-US" altLang="zh-CN" sz="1600" b="1" dirty="0" err="1">
                <a:latin typeface="Arial Narrow" panose="020B0606020202030204" pitchFamily="34" charset="0"/>
                <a:ea typeface="宋体" panose="02010600030101010101" pitchFamily="2" charset="-122"/>
              </a:rPr>
              <a:t>DimBlock</a:t>
            </a:r>
            <a:r>
              <a:rPr lang="en-US" altLang="zh-CN" sz="1600" b="1" dirty="0">
                <a:latin typeface="Arial Narrow" panose="020B0606020202030204" pitchFamily="34" charset="0"/>
                <a:ea typeface="宋体" panose="02010600030101010101" pitchFamily="2" charset="-122"/>
              </a:rPr>
              <a:t>(16, 16);   // 256 threads per block </a:t>
            </a:r>
          </a:p>
          <a:p>
            <a:r>
              <a:rPr lang="en-US" altLang="zh-CN" sz="1600" b="1" dirty="0">
                <a:latin typeface="Arial Narrow" panose="020B0606020202030204" pitchFamily="34" charset="0"/>
                <a:ea typeface="宋体" panose="02010600030101010101" pitchFamily="2" charset="-122"/>
              </a:rPr>
              <a:t>kernel&lt;&lt;&lt; </a:t>
            </a:r>
            <a:r>
              <a:rPr lang="en-US" altLang="zh-CN" sz="1600" b="1" dirty="0" err="1">
                <a:latin typeface="Arial Narrow" panose="020B0606020202030204" pitchFamily="34" charset="0"/>
                <a:ea typeface="宋体" panose="02010600030101010101" pitchFamily="2" charset="-122"/>
              </a:rPr>
              <a:t>DimGrid</a:t>
            </a:r>
            <a:r>
              <a:rPr lang="en-US" altLang="zh-CN" sz="1600" b="1" dirty="0">
                <a:latin typeface="Arial Narrow" panose="020B0606020202030204" pitchFamily="34" charset="0"/>
                <a:ea typeface="宋体" panose="02010600030101010101" pitchFamily="2" charset="-122"/>
              </a:rPr>
              <a:t>, </a:t>
            </a:r>
            <a:r>
              <a:rPr lang="en-US" altLang="zh-CN" sz="1600" b="1" dirty="0" err="1">
                <a:latin typeface="Arial Narrow" panose="020B0606020202030204" pitchFamily="34" charset="0"/>
                <a:ea typeface="宋体" panose="02010600030101010101" pitchFamily="2" charset="-122"/>
              </a:rPr>
              <a:t>DimBlock</a:t>
            </a:r>
            <a:r>
              <a:rPr lang="en-US" altLang="zh-CN" sz="1600" b="1" dirty="0">
                <a:latin typeface="Arial Narrow" panose="020B0606020202030204" pitchFamily="34" charset="0"/>
                <a:ea typeface="宋体" panose="02010600030101010101" pitchFamily="2" charset="-122"/>
              </a:rPr>
              <a:t>&gt;&gt;&gt; (...);</a:t>
            </a:r>
            <a:endParaRPr lang="zh-CN" altLang="en-US" sz="16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456780" name="Rectangle 76"/>
          <p:cNvSpPr>
            <a:spLocks noChangeArrowheads="1"/>
          </p:cNvSpPr>
          <p:nvPr/>
        </p:nvSpPr>
        <p:spPr bwMode="auto">
          <a:xfrm>
            <a:off x="9248775" y="2014538"/>
            <a:ext cx="1841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7158" y="5286388"/>
            <a:ext cx="40719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dim3</a:t>
            </a:r>
            <a:r>
              <a:rPr lang="zh-CN" altLang="en-US" sz="1200" dirty="0" smtClean="0"/>
              <a:t>是一个内置的结构体，类似于线程结构体，</a:t>
            </a:r>
            <a:r>
              <a:rPr lang="en-US" altLang="zh-CN" sz="1200" dirty="0" smtClean="0"/>
              <a:t>dim3</a:t>
            </a:r>
            <a:r>
              <a:rPr lang="zh-CN" altLang="en-US" sz="1200" dirty="0" smtClean="0"/>
              <a:t>结构变量有</a:t>
            </a:r>
            <a:r>
              <a:rPr lang="en-US" altLang="zh-CN" sz="1200" dirty="0" smtClean="0"/>
              <a:t>x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y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z</a:t>
            </a:r>
            <a:r>
              <a:rPr lang="zh-CN" altLang="en-US" sz="1200" dirty="0" smtClean="0"/>
              <a:t>，表示</a:t>
            </a:r>
            <a:r>
              <a:rPr lang="en-US" altLang="zh-CN" sz="1200" dirty="0" smtClean="0"/>
              <a:t>3</a:t>
            </a:r>
            <a:r>
              <a:rPr lang="zh-CN" altLang="en-US" sz="1200" dirty="0" smtClean="0"/>
              <a:t>维的维度。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>
                <a:ea typeface="宋体" panose="02010600030101010101" pitchFamily="2" charset="-122"/>
              </a:rPr>
              <a:t>实例</a:t>
            </a:r>
            <a:r>
              <a:rPr lang="en-US" altLang="zh-CN" smtClean="0">
                <a:ea typeface="宋体" panose="02010600030101010101" pitchFamily="2" charset="-122"/>
              </a:rPr>
              <a:t>1: </a:t>
            </a:r>
            <a:r>
              <a:rPr lang="en-US" altLang="zh-CN" smtClean="0"/>
              <a:t>Element-Wise Addition</a:t>
            </a:r>
            <a:endParaRPr lang="zh-CN" altLang="en-US" smtClean="0"/>
          </a:p>
        </p:txBody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1587500"/>
            <a:ext cx="3446462" cy="4962525"/>
          </a:xfrm>
          <a:solidFill>
            <a:srgbClr val="FFFF99"/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600" dirty="0" smtClean="0"/>
              <a:t>//CPU program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600" dirty="0" smtClean="0"/>
              <a:t>//sum of two vectors a and b	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600" dirty="0" smtClean="0"/>
              <a:t>void </a:t>
            </a:r>
            <a:r>
              <a:rPr lang="en-US" altLang="zh-CN" sz="1600" dirty="0" err="1" smtClean="0"/>
              <a:t>add_cpu</a:t>
            </a:r>
            <a:r>
              <a:rPr lang="en-US" altLang="zh-CN" sz="1600" dirty="0" smtClean="0"/>
              <a:t>(float *a, float *b, </a:t>
            </a: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N)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600" dirty="0" smtClean="0"/>
              <a:t>{</a:t>
            </a:r>
          </a:p>
          <a:p>
            <a:pPr marL="538480" lvl="1" indent="-273050">
              <a:buFont typeface="Wingdings" panose="05000000000000000000" pitchFamily="2" charset="2"/>
              <a:buNone/>
            </a:pPr>
            <a:r>
              <a:rPr lang="en-US" altLang="zh-CN" sz="1600" dirty="0" smtClean="0"/>
              <a:t>for (</a:t>
            </a: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idx</a:t>
            </a:r>
            <a:r>
              <a:rPr lang="en-US" altLang="zh-CN" sz="1600" dirty="0" smtClean="0"/>
              <a:t> = 0; </a:t>
            </a:r>
            <a:r>
              <a:rPr lang="en-US" altLang="zh-CN" sz="1600" dirty="0" err="1" smtClean="0"/>
              <a:t>idx</a:t>
            </a:r>
            <a:r>
              <a:rPr lang="en-US" altLang="zh-CN" sz="1600" dirty="0" smtClean="0"/>
              <a:t>&lt;N; </a:t>
            </a:r>
            <a:r>
              <a:rPr lang="en-US" altLang="zh-CN" sz="1600" dirty="0" err="1" smtClean="0"/>
              <a:t>idx</a:t>
            </a:r>
            <a:r>
              <a:rPr lang="en-US" altLang="zh-CN" sz="1600" dirty="0" smtClean="0"/>
              <a:t>++) </a:t>
            </a:r>
          </a:p>
          <a:p>
            <a:pPr marL="538480" lvl="1" indent="-273050">
              <a:buFont typeface="Wingdings" panose="05000000000000000000" pitchFamily="2" charset="2"/>
              <a:buNone/>
            </a:pPr>
            <a:r>
              <a:rPr lang="en-US" altLang="zh-CN" sz="1600" dirty="0" smtClean="0"/>
              <a:t>	a[</a:t>
            </a:r>
            <a:r>
              <a:rPr lang="en-US" altLang="zh-CN" sz="1600" dirty="0" err="1" smtClean="0"/>
              <a:t>idx</a:t>
            </a:r>
            <a:r>
              <a:rPr lang="en-US" altLang="zh-CN" sz="1600" dirty="0" smtClean="0"/>
              <a:t>] += b[</a:t>
            </a:r>
            <a:r>
              <a:rPr lang="en-US" altLang="zh-CN" sz="1600" dirty="0" err="1" smtClean="0"/>
              <a:t>idx</a:t>
            </a:r>
            <a:r>
              <a:rPr lang="en-US" altLang="zh-CN" sz="1600" dirty="0" smtClean="0"/>
              <a:t>];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600" dirty="0" smtClean="0"/>
              <a:t>}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1600" dirty="0" smtClean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zh-CN" sz="160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600" dirty="0" smtClean="0"/>
              <a:t>void main()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600" dirty="0" smtClean="0"/>
              <a:t>{</a:t>
            </a:r>
          </a:p>
          <a:p>
            <a:pPr marL="538480" lvl="1" indent="-273050">
              <a:buFont typeface="Wingdings" panose="05000000000000000000" pitchFamily="2" charset="2"/>
              <a:buNone/>
            </a:pPr>
            <a:r>
              <a:rPr lang="en-US" altLang="zh-CN" sz="1600" dirty="0" smtClean="0"/>
              <a:t>.....</a:t>
            </a:r>
          </a:p>
          <a:p>
            <a:pPr marL="538480" lvl="1" indent="-273050">
              <a:buFont typeface="Wingdings" panose="05000000000000000000" pitchFamily="2" charset="2"/>
              <a:buNone/>
            </a:pPr>
            <a:r>
              <a:rPr lang="en-US" altLang="zh-CN" sz="1600" dirty="0" err="1" smtClean="0"/>
              <a:t>fun_add</a:t>
            </a:r>
            <a:r>
              <a:rPr lang="en-US" altLang="zh-CN" sz="1600" dirty="0" smtClean="0"/>
              <a:t>(a, b, N);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600" dirty="0" smtClean="0"/>
              <a:t>}</a:t>
            </a:r>
          </a:p>
        </p:txBody>
      </p:sp>
      <p:sp>
        <p:nvSpPr>
          <p:cNvPr id="452612" name="Rectangle 4"/>
          <p:cNvSpPr>
            <a:spLocks noChangeArrowheads="1"/>
          </p:cNvSpPr>
          <p:nvPr/>
        </p:nvSpPr>
        <p:spPr bwMode="auto">
          <a:xfrm>
            <a:off x="4540250" y="1587500"/>
            <a:ext cx="4106863" cy="4965700"/>
          </a:xfrm>
          <a:prstGeom prst="rect">
            <a:avLst/>
          </a:prstGeom>
          <a:solidFill>
            <a:srgbClr val="FFFF99"/>
          </a:solidFill>
          <a:ln w="38100">
            <a:solidFill>
              <a:schemeClr val="tx1"/>
            </a:solidFill>
            <a:miter lim="800000"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//CUDA program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//sum of two vectors a and b 	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__global__ void </a:t>
            </a:r>
            <a:r>
              <a:rPr lang="en-US" altLang="zh-CN" sz="1600" b="1" dirty="0" err="1">
                <a:latin typeface="Arial Narrow" panose="020B0606020202030204" pitchFamily="34" charset="0"/>
                <a:ea typeface="华文细黑" panose="02010600040101010101" pitchFamily="2" charset="-122"/>
              </a:rPr>
              <a:t>add_gpu</a:t>
            </a: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(float *a, float *b, </a:t>
            </a:r>
            <a:r>
              <a:rPr lang="en-US" altLang="zh-CN" sz="1600" b="1" dirty="0" err="1">
                <a:latin typeface="Arial Narrow" panose="020B0606020202030204" pitchFamily="34" charset="0"/>
                <a:ea typeface="华文细黑" panose="02010600040101010101" pitchFamily="2" charset="-122"/>
              </a:rPr>
              <a:t>int</a:t>
            </a: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 N)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{</a:t>
            </a:r>
            <a:endParaRPr lang="en-US" altLang="zh-CN" sz="1600" dirty="0">
              <a:latin typeface="Arial Narrow" panose="020B0606020202030204" pitchFamily="34" charset="0"/>
              <a:ea typeface="华文细黑" panose="02010600040101010101" pitchFamily="2" charset="-122"/>
            </a:endParaRPr>
          </a:p>
          <a:p>
            <a:pPr marL="538480" lvl="1" indent="-2730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1600" b="1" dirty="0" err="1">
                <a:latin typeface="Arial Narrow" panose="020B0606020202030204" pitchFamily="34" charset="0"/>
                <a:ea typeface="华文细黑" panose="02010600040101010101" pitchFamily="2" charset="-122"/>
              </a:rPr>
              <a:t>Int</a:t>
            </a: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 </a:t>
            </a:r>
            <a:r>
              <a:rPr lang="en-US" altLang="zh-CN" sz="1600" b="1" dirty="0" err="1">
                <a:latin typeface="Arial Narrow" panose="020B0606020202030204" pitchFamily="34" charset="0"/>
                <a:ea typeface="华文细黑" panose="02010600040101010101" pitchFamily="2" charset="-122"/>
              </a:rPr>
              <a:t>idx</a:t>
            </a: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 =</a:t>
            </a:r>
            <a:r>
              <a:rPr lang="en-US" altLang="zh-CN" sz="1600" b="1" dirty="0" err="1">
                <a:latin typeface="Arial Narrow" panose="020B0606020202030204" pitchFamily="34" charset="0"/>
                <a:ea typeface="华文细黑" panose="02010600040101010101" pitchFamily="2" charset="-122"/>
              </a:rPr>
              <a:t>blockIdx.x</a:t>
            </a: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* </a:t>
            </a:r>
            <a:r>
              <a:rPr lang="en-US" altLang="zh-CN" sz="1600" b="1" dirty="0" err="1">
                <a:latin typeface="Arial Narrow" panose="020B0606020202030204" pitchFamily="34" charset="0"/>
                <a:ea typeface="华文细黑" panose="02010600040101010101" pitchFamily="2" charset="-122"/>
              </a:rPr>
              <a:t>blockDim.x</a:t>
            </a: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+ </a:t>
            </a:r>
            <a:r>
              <a:rPr lang="en-US" altLang="zh-CN" sz="1600" b="1" dirty="0" err="1">
                <a:latin typeface="Arial Narrow" panose="020B0606020202030204" pitchFamily="34" charset="0"/>
                <a:ea typeface="华文细黑" panose="02010600040101010101" pitchFamily="2" charset="-122"/>
              </a:rPr>
              <a:t>threadIdx.x</a:t>
            </a: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;</a:t>
            </a:r>
            <a:endParaRPr lang="en-US" altLang="zh-CN" sz="1600" dirty="0">
              <a:latin typeface="Arial Narrow" panose="020B0606020202030204" pitchFamily="34" charset="0"/>
              <a:ea typeface="华文细黑" panose="02010600040101010101" pitchFamily="2" charset="-122"/>
            </a:endParaRPr>
          </a:p>
          <a:p>
            <a:pPr marL="538480" lvl="1" indent="-2730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if (</a:t>
            </a:r>
            <a:r>
              <a:rPr lang="en-US" altLang="zh-CN" sz="1600" b="1" dirty="0" err="1">
                <a:latin typeface="Arial Narrow" panose="020B0606020202030204" pitchFamily="34" charset="0"/>
                <a:ea typeface="华文细黑" panose="02010600040101010101" pitchFamily="2" charset="-122"/>
              </a:rPr>
              <a:t>idx</a:t>
            </a: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 &lt; N)</a:t>
            </a:r>
            <a:endParaRPr lang="en-US" altLang="zh-CN" sz="1600" dirty="0">
              <a:latin typeface="Arial Narrow" panose="020B0606020202030204" pitchFamily="34" charset="0"/>
              <a:ea typeface="华文细黑" panose="02010600040101010101" pitchFamily="2" charset="-122"/>
            </a:endParaRPr>
          </a:p>
          <a:p>
            <a:pPr marL="538480" lvl="1" indent="-2730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	a[</a:t>
            </a:r>
            <a:r>
              <a:rPr lang="en-US" altLang="zh-CN" sz="1600" b="1" dirty="0" err="1">
                <a:latin typeface="Arial Narrow" panose="020B0606020202030204" pitchFamily="34" charset="0"/>
                <a:ea typeface="华文细黑" panose="02010600040101010101" pitchFamily="2" charset="-122"/>
              </a:rPr>
              <a:t>idx</a:t>
            </a: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] += b[</a:t>
            </a:r>
            <a:r>
              <a:rPr lang="en-US" altLang="zh-CN" sz="1600" b="1" dirty="0" err="1">
                <a:latin typeface="Arial Narrow" panose="020B0606020202030204" pitchFamily="34" charset="0"/>
                <a:ea typeface="华文细黑" panose="02010600040101010101" pitchFamily="2" charset="-122"/>
              </a:rPr>
              <a:t>idx</a:t>
            </a: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];</a:t>
            </a:r>
            <a:endParaRPr lang="en-US" altLang="zh-CN" sz="1600" dirty="0">
              <a:latin typeface="Arial Narrow" panose="020B0606020202030204" pitchFamily="34" charset="0"/>
              <a:ea typeface="华文细黑" panose="0201060004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}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zh-CN" sz="1600" dirty="0">
              <a:latin typeface="Arial Narrow" panose="020B0606020202030204" pitchFamily="34" charset="0"/>
              <a:ea typeface="华文细黑" panose="0201060004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void main()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{</a:t>
            </a:r>
            <a:endParaRPr lang="en-US" altLang="zh-CN" sz="1600" dirty="0">
              <a:latin typeface="Arial Narrow" panose="020B0606020202030204" pitchFamily="34" charset="0"/>
              <a:ea typeface="华文细黑" panose="02010600040101010101" pitchFamily="2" charset="-122"/>
            </a:endParaRPr>
          </a:p>
          <a:p>
            <a:pPr marL="538480" lvl="1" indent="-2730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…..</a:t>
            </a:r>
            <a:endParaRPr lang="en-US" altLang="zh-CN" sz="1600" dirty="0">
              <a:latin typeface="Arial Narrow" panose="020B0606020202030204" pitchFamily="34" charset="0"/>
              <a:ea typeface="华文细黑" panose="02010600040101010101" pitchFamily="2" charset="-122"/>
            </a:endParaRPr>
          </a:p>
          <a:p>
            <a:pPr marL="538480" lvl="1" indent="-2730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dim3 </a:t>
            </a:r>
            <a:r>
              <a:rPr lang="en-US" altLang="zh-CN" sz="1600" b="1" dirty="0" err="1">
                <a:latin typeface="Arial Narrow" panose="020B0606020202030204" pitchFamily="34" charset="0"/>
                <a:ea typeface="华文细黑" panose="02010600040101010101" pitchFamily="2" charset="-122"/>
              </a:rPr>
              <a:t>dimBlock</a:t>
            </a: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 (256);</a:t>
            </a:r>
            <a:endParaRPr lang="en-US" altLang="zh-CN" sz="1600" dirty="0">
              <a:latin typeface="Arial Narrow" panose="020B0606020202030204" pitchFamily="34" charset="0"/>
              <a:ea typeface="华文细黑" panose="02010600040101010101" pitchFamily="2" charset="-122"/>
            </a:endParaRPr>
          </a:p>
          <a:p>
            <a:pPr marL="538480" lvl="1" indent="-2730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dim3 </a:t>
            </a:r>
            <a:r>
              <a:rPr lang="en-US" altLang="zh-CN" sz="1600" b="1" dirty="0" err="1">
                <a:latin typeface="Arial Narrow" panose="020B0606020202030204" pitchFamily="34" charset="0"/>
                <a:ea typeface="华文细黑" panose="02010600040101010101" pitchFamily="2" charset="-122"/>
              </a:rPr>
              <a:t>dimGrid</a:t>
            </a: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( ceil( N / 256 </a:t>
            </a:r>
            <a:r>
              <a:rPr lang="en-US" altLang="zh-CN" sz="1600" b="1" dirty="0" smtClean="0">
                <a:latin typeface="Arial Narrow" panose="020B0606020202030204" pitchFamily="34" charset="0"/>
                <a:ea typeface="华文细黑" panose="02010600040101010101" pitchFamily="2" charset="-122"/>
              </a:rPr>
              <a:t>));</a:t>
            </a:r>
            <a:endParaRPr lang="en-US" altLang="zh-CN" sz="1600" dirty="0">
              <a:latin typeface="Arial Narrow" panose="020B0606020202030204" pitchFamily="34" charset="0"/>
              <a:ea typeface="华文细黑" panose="02010600040101010101" pitchFamily="2" charset="-122"/>
            </a:endParaRPr>
          </a:p>
          <a:p>
            <a:pPr marL="538480" lvl="1" indent="-2730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1600" b="1" dirty="0" err="1">
                <a:latin typeface="Arial Narrow" panose="020B0606020202030204" pitchFamily="34" charset="0"/>
                <a:ea typeface="华文细黑" panose="02010600040101010101" pitchFamily="2" charset="-122"/>
              </a:rPr>
              <a:t>fun_add</a:t>
            </a: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&lt;&lt;&lt;</a:t>
            </a:r>
            <a:r>
              <a:rPr lang="en-US" altLang="zh-CN" sz="1600" b="1" dirty="0" err="1">
                <a:latin typeface="Arial Narrow" panose="020B0606020202030204" pitchFamily="34" charset="0"/>
                <a:ea typeface="华文细黑" panose="02010600040101010101" pitchFamily="2" charset="-122"/>
              </a:rPr>
              <a:t>dimGrid</a:t>
            </a: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, </a:t>
            </a:r>
            <a:r>
              <a:rPr lang="en-US" altLang="zh-CN" sz="1600" b="1" dirty="0" err="1">
                <a:latin typeface="Arial Narrow" panose="020B0606020202030204" pitchFamily="34" charset="0"/>
                <a:ea typeface="华文细黑" panose="02010600040101010101" pitchFamily="2" charset="-122"/>
              </a:rPr>
              <a:t>dimBlock</a:t>
            </a: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&gt;&gt;&gt;(a, b, N);</a:t>
            </a:r>
            <a:endParaRPr lang="en-US" altLang="zh-CN" sz="1600" dirty="0">
              <a:latin typeface="Arial Narrow" panose="020B0606020202030204" pitchFamily="34" charset="0"/>
              <a:ea typeface="华文细黑" panose="0201060004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提纲</a:t>
            </a: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dirty="0" smtClean="0">
                <a:ea typeface="宋体" panose="02010600030101010101" pitchFamily="2" charset="-122"/>
              </a:rPr>
              <a:t>从</a:t>
            </a:r>
            <a:r>
              <a:rPr lang="zh-CN" altLang="zh-CN" dirty="0" smtClean="0">
                <a:ea typeface="宋体" panose="02010600030101010101" pitchFamily="2" charset="-122"/>
              </a:rPr>
              <a:t>GPGPU</a:t>
            </a:r>
            <a:r>
              <a:rPr lang="zh-CN" dirty="0" smtClean="0">
                <a:ea typeface="宋体" panose="02010600030101010101" pitchFamily="2" charset="-122"/>
              </a:rPr>
              <a:t>到</a:t>
            </a:r>
            <a:r>
              <a:rPr lang="zh-CN" altLang="zh-CN" dirty="0" smtClean="0">
                <a:ea typeface="宋体" panose="02010600030101010101" pitchFamily="2" charset="-122"/>
              </a:rPr>
              <a:t>CUDA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CUDA</a:t>
            </a:r>
            <a:r>
              <a:rPr lang="zh-CN" altLang="en-US" dirty="0" smtClean="0">
                <a:ea typeface="宋体" panose="02010600030101010101" pitchFamily="2" charset="-122"/>
              </a:rPr>
              <a:t>并行程序组织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zh-CN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并行</a:t>
            </a:r>
            <a:r>
              <a:rPr lang="zh-CN" altLang="en-US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执行模型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CUDA</a:t>
            </a:r>
            <a:r>
              <a:rPr lang="zh-CN" altLang="en-US" dirty="0" smtClean="0">
                <a:ea typeface="宋体" panose="02010600030101010101" pitchFamily="2" charset="-122"/>
              </a:rPr>
              <a:t>基础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CUDA</a:t>
            </a:r>
            <a:r>
              <a:rPr lang="zh-CN" altLang="en-US" dirty="0" smtClean="0">
                <a:ea typeface="宋体" panose="02010600030101010101" pitchFamily="2" charset="-122"/>
              </a:rPr>
              <a:t>存储器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/>
              <a:t>CUDA</a:t>
            </a:r>
            <a:r>
              <a:rPr lang="zh-CN" altLang="en-US" dirty="0" smtClean="0"/>
              <a:t>程序设计工具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CUDA Processing Flow</a:t>
            </a:r>
          </a:p>
        </p:txBody>
      </p:sp>
      <p:sp>
        <p:nvSpPr>
          <p:cNvPr id="497669" name="AutoShape 5" descr="CUDA_processing_flow_(En)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pic>
        <p:nvPicPr>
          <p:cNvPr id="497671" name="Picture 7" descr="CUDA_processing_flow_(En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1428736"/>
            <a:ext cx="5097805" cy="49292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400" b="1" dirty="0" smtClean="0"/>
              <a:t>GPU </a:t>
            </a:r>
            <a:r>
              <a:rPr lang="zh-CN" altLang="en-US" sz="2400" b="1" smtClean="0"/>
              <a:t>的异军突起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20" y="1571612"/>
            <a:ext cx="8572560" cy="4643470"/>
          </a:xfrm>
        </p:spPr>
        <p:txBody>
          <a:bodyPr>
            <a:normAutofit fontScale="92500" lnSpcReduction="20000"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en-US" altLang="zh-CN" dirty="0" smtClean="0"/>
              <a:t>GPU</a:t>
            </a:r>
            <a:r>
              <a:rPr lang="zh-CN" altLang="en-US" dirty="0" smtClean="0"/>
              <a:t>的产生：解放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，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图形处理芯片使显卡减少了对</a:t>
            </a:r>
            <a:r>
              <a:rPr lang="en-US" altLang="zh-CN" dirty="0" smtClean="0"/>
              <a:t>CPU</a:t>
            </a:r>
            <a:r>
              <a:rPr lang="zh-CN" altLang="en-US" dirty="0" smtClean="0"/>
              <a:t>的依赖，并进行部分原本</a:t>
            </a:r>
            <a:r>
              <a:rPr lang="en-US" altLang="zh-CN" dirty="0" smtClean="0"/>
              <a:t>CPU</a:t>
            </a:r>
            <a:r>
              <a:rPr lang="zh-CN" altLang="en-US" dirty="0" smtClean="0"/>
              <a:t>的工作。 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dirty="0" smtClean="0"/>
              <a:t>将与图形处理相关的计算交由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处理！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dirty="0" smtClean="0"/>
              <a:t>简单说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就是能够从硬件上支持</a:t>
            </a:r>
            <a:r>
              <a:rPr lang="en-US" altLang="zh-CN" dirty="0" smtClean="0"/>
              <a:t>T&amp;L</a:t>
            </a:r>
            <a:r>
              <a:rPr lang="zh-CN" altLang="en-US" dirty="0" smtClean="0"/>
              <a:t>（</a:t>
            </a:r>
            <a:r>
              <a:rPr lang="en-US" altLang="zh-CN" dirty="0" smtClean="0"/>
              <a:t>Transform and Lighting</a:t>
            </a:r>
            <a:r>
              <a:rPr lang="zh-CN" altLang="en-US" dirty="0" smtClean="0"/>
              <a:t>，多边形转换与光源处理）的显示芯片。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490" name="Picture 2" descr="GT200war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2" y="2589198"/>
            <a:ext cx="2954338" cy="357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749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>
                <a:ea typeface="宋体" panose="02010600030101010101" pitchFamily="2" charset="-122"/>
              </a:rPr>
              <a:t>并行线程执行</a:t>
            </a:r>
            <a:endParaRPr lang="en-US" altLang="zh-CN" smtClean="0"/>
          </a:p>
        </p:txBody>
      </p:sp>
      <p:sp>
        <p:nvSpPr>
          <p:cNvPr id="4474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198938" y="1825625"/>
            <a:ext cx="4468812" cy="4267200"/>
          </a:xfrm>
        </p:spPr>
        <p:txBody>
          <a:bodyPr/>
          <a:lstStyle/>
          <a:p>
            <a:r>
              <a:rPr lang="en-US" altLang="zh-CN" sz="2400" dirty="0" smtClean="0">
                <a:ea typeface="宋体" panose="02010600030101010101" pitchFamily="2" charset="-122"/>
              </a:rPr>
              <a:t>SM</a:t>
            </a:r>
            <a:r>
              <a:rPr lang="zh-CN" altLang="en-US" sz="2400" dirty="0" smtClean="0">
                <a:ea typeface="宋体" panose="02010600030101010101" pitchFamily="2" charset="-122"/>
              </a:rPr>
              <a:t>内以</a:t>
            </a:r>
            <a:r>
              <a:rPr lang="en-US" altLang="zh-CN" sz="2400" dirty="0" smtClean="0"/>
              <a:t>(warp</a:t>
            </a:r>
            <a:r>
              <a:rPr lang="zh-CN" altLang="en-US" sz="2400" dirty="0" smtClean="0">
                <a:ea typeface="宋体" panose="02010600030101010101" pitchFamily="2" charset="-122"/>
              </a:rPr>
              <a:t>即</a:t>
            </a:r>
            <a:r>
              <a:rPr lang="en-US" altLang="zh-CN" sz="2400" dirty="0" smtClean="0"/>
              <a:t>32 threads)</a:t>
            </a:r>
            <a:r>
              <a:rPr lang="zh-CN" altLang="en-US" sz="2400" dirty="0" smtClean="0">
                <a:ea typeface="宋体" panose="02010600030101010101" pitchFamily="2" charset="-122"/>
              </a:rPr>
              <a:t>为单位并行执行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Warp</a:t>
            </a:r>
            <a:r>
              <a:rPr lang="zh-CN" altLang="en-US" sz="2000" dirty="0" smtClean="0">
                <a:ea typeface="宋体" panose="02010600030101010101" pitchFamily="2" charset="-122"/>
              </a:rPr>
              <a:t>内线程执行同一条指令</a:t>
            </a:r>
            <a:endParaRPr lang="en-US" altLang="zh-CN" sz="2000" dirty="0" smtClean="0"/>
          </a:p>
        </p:txBody>
      </p:sp>
      <p:pic>
        <p:nvPicPr>
          <p:cNvPr id="447493" name="Picture 5" descr="war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72132" y="3429000"/>
            <a:ext cx="177165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7494" name="Oval 6"/>
          <p:cNvSpPr>
            <a:spLocks noChangeArrowheads="1"/>
          </p:cNvSpPr>
          <p:nvPr/>
        </p:nvSpPr>
        <p:spPr bwMode="auto">
          <a:xfrm>
            <a:off x="5602288" y="4576763"/>
            <a:ext cx="768350" cy="146050"/>
          </a:xfrm>
          <a:prstGeom prst="ellipse">
            <a:avLst/>
          </a:prstGeom>
          <a:noFill/>
          <a:ln w="28575" cap="rnd">
            <a:solidFill>
              <a:srgbClr val="FF0000"/>
            </a:solidFill>
            <a:prstDash val="sysDot"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7495" name="Line 7"/>
          <p:cNvSpPr>
            <a:spLocks noChangeShapeType="1"/>
          </p:cNvSpPr>
          <p:nvPr/>
        </p:nvSpPr>
        <p:spPr bwMode="auto">
          <a:xfrm>
            <a:off x="6267450" y="4695825"/>
            <a:ext cx="1158875" cy="547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47496" name="Text Box 8"/>
          <p:cNvSpPr txBox="1">
            <a:spLocks noChangeArrowheads="1"/>
          </p:cNvSpPr>
          <p:nvPr/>
        </p:nvSpPr>
        <p:spPr bwMode="auto">
          <a:xfrm>
            <a:off x="7378700" y="5033963"/>
            <a:ext cx="1236663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Warp</a:t>
            </a:r>
          </a:p>
        </p:txBody>
      </p:sp>
      <p:grpSp>
        <p:nvGrpSpPr>
          <p:cNvPr id="2" name="Group 9"/>
          <p:cNvGrpSpPr/>
          <p:nvPr/>
        </p:nvGrpSpPr>
        <p:grpSpPr bwMode="auto">
          <a:xfrm>
            <a:off x="928662" y="1428736"/>
            <a:ext cx="1897063" cy="1301750"/>
            <a:chOff x="945" y="935"/>
            <a:chExt cx="1195" cy="820"/>
          </a:xfrm>
        </p:grpSpPr>
        <p:grpSp>
          <p:nvGrpSpPr>
            <p:cNvPr id="3" name="Group 10"/>
            <p:cNvGrpSpPr/>
            <p:nvPr/>
          </p:nvGrpSpPr>
          <p:grpSpPr bwMode="auto">
            <a:xfrm>
              <a:off x="945" y="1073"/>
              <a:ext cx="647" cy="682"/>
              <a:chOff x="1134" y="2640"/>
              <a:chExt cx="647" cy="682"/>
            </a:xfrm>
          </p:grpSpPr>
          <p:sp>
            <p:nvSpPr>
              <p:cNvPr id="447499" name="Text Box 11"/>
              <p:cNvSpPr txBox="1">
                <a:spLocks noChangeArrowheads="1"/>
              </p:cNvSpPr>
              <p:nvPr/>
            </p:nvSpPr>
            <p:spPr bwMode="auto">
              <a:xfrm>
                <a:off x="1134" y="2640"/>
                <a:ext cx="489" cy="441"/>
              </a:xfrm>
              <a:prstGeom prst="rect">
                <a:avLst/>
              </a:prstGeom>
              <a:noFill/>
              <a:ln w="19050">
                <a:solidFill>
                  <a:srgbClr val="00CC00"/>
                </a:solidFill>
                <a:miter lim="800000"/>
              </a:ln>
              <a:effectLst/>
            </p:spPr>
            <p:txBody>
              <a:bodyPr lIns="0" rIns="0"/>
              <a:lstStyle/>
              <a:p>
                <a:pPr algn="ctr"/>
                <a:endParaRPr lang="zh-CN" sz="1200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7500" name="Text Box 12"/>
              <p:cNvSpPr txBox="1">
                <a:spLocks noChangeArrowheads="1"/>
              </p:cNvSpPr>
              <p:nvPr/>
            </p:nvSpPr>
            <p:spPr bwMode="auto">
              <a:xfrm>
                <a:off x="1219" y="2788"/>
                <a:ext cx="489" cy="44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CC00"/>
                </a:solidFill>
                <a:miter lim="800000"/>
              </a:ln>
              <a:effectLst/>
            </p:spPr>
            <p:txBody>
              <a:bodyPr lIns="0" rIns="0"/>
              <a:lstStyle/>
              <a:p>
                <a:pPr algn="ctr"/>
                <a:endParaRPr lang="zh-CN" sz="1200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7501" name="Text Box 13"/>
              <p:cNvSpPr txBox="1">
                <a:spLocks noChangeArrowheads="1"/>
              </p:cNvSpPr>
              <p:nvPr/>
            </p:nvSpPr>
            <p:spPr bwMode="auto">
              <a:xfrm>
                <a:off x="1292" y="2881"/>
                <a:ext cx="489" cy="44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CC00"/>
                </a:solidFill>
                <a:miter lim="800000"/>
              </a:ln>
              <a:effectLst/>
            </p:spPr>
            <p:txBody>
              <a:bodyPr lIns="0" rIns="0"/>
              <a:lstStyle/>
              <a:p>
                <a:pPr algn="ctr"/>
                <a:endParaRPr lang="zh-CN" sz="1200" b="1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4" name="Group 14"/>
              <p:cNvGrpSpPr/>
              <p:nvPr/>
            </p:nvGrpSpPr>
            <p:grpSpPr bwMode="auto">
              <a:xfrm>
                <a:off x="1340" y="2935"/>
                <a:ext cx="393" cy="333"/>
                <a:chOff x="1045" y="1780"/>
                <a:chExt cx="806" cy="773"/>
              </a:xfrm>
            </p:grpSpPr>
            <p:sp>
              <p:nvSpPr>
                <p:cNvPr id="447503" name="Freeform 15"/>
                <p:cNvSpPr/>
                <p:nvPr/>
              </p:nvSpPr>
              <p:spPr bwMode="auto">
                <a:xfrm>
                  <a:off x="1045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7504" name="Freeform 16"/>
                <p:cNvSpPr/>
                <p:nvPr/>
              </p:nvSpPr>
              <p:spPr bwMode="auto">
                <a:xfrm>
                  <a:off x="1116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7505" name="Freeform 17"/>
                <p:cNvSpPr/>
                <p:nvPr/>
              </p:nvSpPr>
              <p:spPr bwMode="auto">
                <a:xfrm>
                  <a:off x="1181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7506" name="Freeform 18"/>
                <p:cNvSpPr/>
                <p:nvPr/>
              </p:nvSpPr>
              <p:spPr bwMode="auto">
                <a:xfrm>
                  <a:off x="1247" y="1780"/>
                  <a:ext cx="147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7507" name="Freeform 19"/>
                <p:cNvSpPr/>
                <p:nvPr/>
              </p:nvSpPr>
              <p:spPr bwMode="auto">
                <a:xfrm>
                  <a:off x="1312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7508" name="Freeform 20"/>
                <p:cNvSpPr/>
                <p:nvPr/>
              </p:nvSpPr>
              <p:spPr bwMode="auto">
                <a:xfrm>
                  <a:off x="1378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7509" name="Freeform 21"/>
                <p:cNvSpPr/>
                <p:nvPr/>
              </p:nvSpPr>
              <p:spPr bwMode="auto">
                <a:xfrm>
                  <a:off x="1443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7510" name="Freeform 22"/>
                <p:cNvSpPr/>
                <p:nvPr/>
              </p:nvSpPr>
              <p:spPr bwMode="auto">
                <a:xfrm>
                  <a:off x="1509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7511" name="Freeform 23"/>
                <p:cNvSpPr/>
                <p:nvPr/>
              </p:nvSpPr>
              <p:spPr bwMode="auto">
                <a:xfrm>
                  <a:off x="1574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7512" name="Freeform 24"/>
                <p:cNvSpPr/>
                <p:nvPr/>
              </p:nvSpPr>
              <p:spPr bwMode="auto">
                <a:xfrm>
                  <a:off x="1640" y="1780"/>
                  <a:ext cx="145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7513" name="Freeform 25"/>
                <p:cNvSpPr/>
                <p:nvPr/>
              </p:nvSpPr>
              <p:spPr bwMode="auto">
                <a:xfrm>
                  <a:off x="1705" y="1780"/>
                  <a:ext cx="146" cy="773"/>
                </a:xfrm>
                <a:custGeom>
                  <a:avLst/>
                  <a:gdLst/>
                  <a:ahLst/>
                  <a:cxnLst>
                    <a:cxn ang="0">
                      <a:pos x="56" y="0"/>
                    </a:cxn>
                    <a:cxn ang="0">
                      <a:pos x="200" y="192"/>
                    </a:cxn>
                    <a:cxn ang="0">
                      <a:pos x="8" y="336"/>
                    </a:cxn>
                    <a:cxn ang="0">
                      <a:pos x="152" y="528"/>
                    </a:cxn>
                    <a:cxn ang="0">
                      <a:pos x="8" y="720"/>
                    </a:cxn>
                    <a:cxn ang="0">
                      <a:pos x="152" y="816"/>
                    </a:cxn>
                    <a:cxn ang="0">
                      <a:pos x="56" y="960"/>
                    </a:cxn>
                    <a:cxn ang="0">
                      <a:pos x="152" y="1104"/>
                    </a:cxn>
                    <a:cxn ang="0">
                      <a:pos x="8" y="1248"/>
                    </a:cxn>
                    <a:cxn ang="0">
                      <a:pos x="104" y="1344"/>
                    </a:cxn>
                    <a:cxn ang="0">
                      <a:pos x="56" y="1536"/>
                    </a:cxn>
                  </a:cxnLst>
                  <a:rect l="0" t="0" r="r" b="b"/>
                  <a:pathLst>
                    <a:path w="208" h="1536">
                      <a:moveTo>
                        <a:pt x="56" y="0"/>
                      </a:moveTo>
                      <a:cubicBezTo>
                        <a:pt x="132" y="68"/>
                        <a:pt x="208" y="136"/>
                        <a:pt x="200" y="192"/>
                      </a:cubicBezTo>
                      <a:cubicBezTo>
                        <a:pt x="192" y="248"/>
                        <a:pt x="16" y="280"/>
                        <a:pt x="8" y="336"/>
                      </a:cubicBezTo>
                      <a:cubicBezTo>
                        <a:pt x="0" y="392"/>
                        <a:pt x="152" y="464"/>
                        <a:pt x="152" y="528"/>
                      </a:cubicBezTo>
                      <a:cubicBezTo>
                        <a:pt x="152" y="592"/>
                        <a:pt x="8" y="672"/>
                        <a:pt x="8" y="720"/>
                      </a:cubicBezTo>
                      <a:cubicBezTo>
                        <a:pt x="8" y="768"/>
                        <a:pt x="144" y="776"/>
                        <a:pt x="152" y="816"/>
                      </a:cubicBezTo>
                      <a:cubicBezTo>
                        <a:pt x="160" y="856"/>
                        <a:pt x="56" y="912"/>
                        <a:pt x="56" y="960"/>
                      </a:cubicBezTo>
                      <a:cubicBezTo>
                        <a:pt x="56" y="1008"/>
                        <a:pt x="160" y="1056"/>
                        <a:pt x="152" y="1104"/>
                      </a:cubicBezTo>
                      <a:cubicBezTo>
                        <a:pt x="144" y="1152"/>
                        <a:pt x="16" y="1208"/>
                        <a:pt x="8" y="1248"/>
                      </a:cubicBezTo>
                      <a:cubicBezTo>
                        <a:pt x="0" y="1288"/>
                        <a:pt x="96" y="1296"/>
                        <a:pt x="104" y="1344"/>
                      </a:cubicBezTo>
                      <a:cubicBezTo>
                        <a:pt x="112" y="1392"/>
                        <a:pt x="40" y="1496"/>
                        <a:pt x="56" y="1536"/>
                      </a:cubicBez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47514" name="Text Box 26"/>
            <p:cNvSpPr txBox="1">
              <a:spLocks noChangeArrowheads="1"/>
            </p:cNvSpPr>
            <p:nvPr/>
          </p:nvSpPr>
          <p:spPr bwMode="auto">
            <a:xfrm>
              <a:off x="1555" y="1398"/>
              <a:ext cx="585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anose="02010600030101010101" pitchFamily="2" charset="-122"/>
                </a:rPr>
                <a:t>Block 0</a:t>
              </a:r>
              <a:endParaRPr lang="en-US" altLang="zh-CN">
                <a:ea typeface="宋体" panose="02010600030101010101" pitchFamily="2" charset="-122"/>
              </a:endParaRPr>
            </a:p>
          </p:txBody>
        </p:sp>
        <p:sp>
          <p:nvSpPr>
            <p:cNvPr id="447515" name="Text Box 27"/>
            <p:cNvSpPr txBox="1">
              <a:spLocks noChangeArrowheads="1"/>
            </p:cNvSpPr>
            <p:nvPr/>
          </p:nvSpPr>
          <p:spPr bwMode="auto">
            <a:xfrm>
              <a:off x="1494" y="1118"/>
              <a:ext cx="585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anose="02010600030101010101" pitchFamily="2" charset="-122"/>
                </a:rPr>
                <a:t>Block 1</a:t>
              </a:r>
              <a:endParaRPr lang="en-US" altLang="zh-CN">
                <a:ea typeface="宋体" panose="02010600030101010101" pitchFamily="2" charset="-122"/>
              </a:endParaRPr>
            </a:p>
          </p:txBody>
        </p:sp>
        <p:sp>
          <p:nvSpPr>
            <p:cNvPr id="447516" name="Text Box 28"/>
            <p:cNvSpPr txBox="1">
              <a:spLocks noChangeArrowheads="1"/>
            </p:cNvSpPr>
            <p:nvPr/>
          </p:nvSpPr>
          <p:spPr bwMode="auto">
            <a:xfrm>
              <a:off x="1384" y="935"/>
              <a:ext cx="585" cy="2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anose="02010600030101010101" pitchFamily="2" charset="-122"/>
                </a:rPr>
                <a:t>Block 2</a:t>
              </a:r>
              <a:endParaRPr lang="en-US" altLang="zh-CN">
                <a:ea typeface="宋体" panose="02010600030101010101" pitchFamily="2" charset="-122"/>
              </a:endParaRPr>
            </a:p>
          </p:txBody>
        </p:sp>
      </p:grpSp>
      <p:sp>
        <p:nvSpPr>
          <p:cNvPr id="447517" name="Line 29"/>
          <p:cNvSpPr>
            <a:spLocks noChangeShapeType="1"/>
          </p:cNvSpPr>
          <p:nvPr/>
        </p:nvSpPr>
        <p:spPr bwMode="auto">
          <a:xfrm>
            <a:off x="1584300" y="2752711"/>
            <a:ext cx="382587" cy="330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stealth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GPU</a:t>
            </a:r>
            <a:r>
              <a:rPr lang="zh-CN" altLang="en-US" smtClean="0"/>
              <a:t>负载分配</a:t>
            </a:r>
          </a:p>
        </p:txBody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20" y="1142984"/>
            <a:ext cx="7229475" cy="4267200"/>
          </a:xfrm>
        </p:spPr>
        <p:txBody>
          <a:bodyPr/>
          <a:lstStyle/>
          <a:p>
            <a:r>
              <a:rPr lang="en-US" altLang="zh-CN" dirty="0" smtClean="0"/>
              <a:t>Global block scheduler</a:t>
            </a:r>
          </a:p>
          <a:p>
            <a:pPr lvl="1"/>
            <a:r>
              <a:rPr lang="zh-CN" altLang="en-US" dirty="0" smtClean="0"/>
              <a:t>管理</a:t>
            </a:r>
            <a:r>
              <a:rPr lang="en-US" altLang="zh-CN" dirty="0" smtClean="0"/>
              <a:t>thread block</a:t>
            </a:r>
            <a:r>
              <a:rPr lang="zh-CN" altLang="en-US" dirty="0" smtClean="0"/>
              <a:t>级并行</a:t>
            </a:r>
          </a:p>
          <a:p>
            <a:pPr lvl="1"/>
            <a:r>
              <a:rPr lang="zh-CN" altLang="en-US" dirty="0" smtClean="0"/>
              <a:t>从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获得线程组织信息</a:t>
            </a:r>
          </a:p>
          <a:p>
            <a:pPr lvl="1"/>
            <a:r>
              <a:rPr lang="zh-CN" altLang="en-US" dirty="0" smtClean="0"/>
              <a:t>根据硬件结构分配</a:t>
            </a:r>
            <a:r>
              <a:rPr lang="en-US" altLang="zh-CN" dirty="0" smtClean="0"/>
              <a:t>thread block</a:t>
            </a:r>
            <a:r>
              <a:rPr lang="zh-CN" altLang="en-US" dirty="0" smtClean="0"/>
              <a:t>到</a:t>
            </a:r>
            <a:r>
              <a:rPr lang="en-US" altLang="zh-CN" dirty="0" smtClean="0"/>
              <a:t>SM</a:t>
            </a:r>
          </a:p>
        </p:txBody>
      </p:sp>
      <p:pic>
        <p:nvPicPr>
          <p:cNvPr id="4659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3357562"/>
            <a:ext cx="4402137" cy="2879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976" y="428604"/>
            <a:ext cx="7735887" cy="642942"/>
          </a:xfrm>
        </p:spPr>
        <p:txBody>
          <a:bodyPr/>
          <a:lstStyle/>
          <a:p>
            <a:r>
              <a:rPr lang="en-US" altLang="zh-CN" sz="3200" dirty="0" smtClean="0"/>
              <a:t>Streaming Multiprocessor</a:t>
            </a:r>
            <a:r>
              <a:rPr lang="zh-CN" altLang="en-US" sz="3200" dirty="0" smtClean="0">
                <a:ea typeface="宋体" panose="02010600030101010101" pitchFamily="2" charset="-122"/>
              </a:rPr>
              <a:t>执行</a:t>
            </a:r>
            <a:r>
              <a:rPr lang="en-US" altLang="zh-CN" sz="3200" dirty="0" smtClean="0"/>
              <a:t>Thread Blocks</a:t>
            </a:r>
          </a:p>
        </p:txBody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282" y="1214422"/>
            <a:ext cx="5151438" cy="514353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ea typeface="宋体" panose="02010600030101010101" pitchFamily="2" charset="-122"/>
              </a:rPr>
              <a:t>线程以</a:t>
            </a:r>
            <a:r>
              <a:rPr lang="en-US" altLang="zh-CN" sz="2400" dirty="0" smtClean="0">
                <a:ea typeface="宋体" panose="02010600030101010101" pitchFamily="2" charset="-122"/>
              </a:rPr>
              <a:t>block</a:t>
            </a:r>
            <a:r>
              <a:rPr lang="zh-CN" altLang="en-US" sz="2400" dirty="0" smtClean="0">
                <a:ea typeface="宋体" panose="02010600030101010101" pitchFamily="2" charset="-122"/>
              </a:rPr>
              <a:t>为单位分配到</a:t>
            </a:r>
            <a:r>
              <a:rPr lang="en-US" altLang="zh-CN" sz="2400" dirty="0" smtClean="0">
                <a:ea typeface="宋体" panose="02010600030101010101" pitchFamily="2" charset="-122"/>
              </a:rPr>
              <a:t>SM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sz="2400" dirty="0" smtClean="0">
                <a:ea typeface="宋体" panose="02010600030101010101" pitchFamily="2" charset="-122"/>
              </a:rPr>
              <a:t>视资源需求</a:t>
            </a:r>
            <a:r>
              <a:rPr lang="en-US" altLang="zh-CN" sz="2400" dirty="0" smtClean="0">
                <a:ea typeface="宋体" panose="02010600030101010101" pitchFamily="2" charset="-122"/>
              </a:rPr>
              <a:t>, </a:t>
            </a:r>
            <a:r>
              <a:rPr lang="zh-CN" altLang="en-US" sz="2400" dirty="0" smtClean="0">
                <a:ea typeface="宋体" panose="02010600030101010101" pitchFamily="2" charset="-122"/>
              </a:rPr>
              <a:t>一个</a:t>
            </a:r>
            <a:r>
              <a:rPr lang="en-US" altLang="zh-CN" sz="2400" dirty="0" smtClean="0"/>
              <a:t>SM</a:t>
            </a:r>
            <a:r>
              <a:rPr lang="zh-CN" altLang="en-US" sz="2400" dirty="0" smtClean="0">
                <a:ea typeface="宋体" panose="02010600030101010101" pitchFamily="2" charset="-122"/>
              </a:rPr>
              <a:t>分配至多</a:t>
            </a:r>
            <a:r>
              <a:rPr lang="en-US" altLang="zh-CN" sz="2400" dirty="0" smtClean="0">
                <a:ea typeface="宋体" panose="02010600030101010101" pitchFamily="2" charset="-122"/>
              </a:rPr>
              <a:t>8</a:t>
            </a:r>
            <a:r>
              <a:rPr lang="zh-CN" altLang="en-US" sz="2400" dirty="0" smtClean="0">
                <a:ea typeface="宋体" panose="02010600030101010101" pitchFamily="2" charset="-122"/>
              </a:rPr>
              <a:t>个</a:t>
            </a:r>
            <a:r>
              <a:rPr lang="en-US" altLang="zh-CN" sz="2400" dirty="0" smtClean="0">
                <a:ea typeface="宋体" panose="02010600030101010101" pitchFamily="2" charset="-122"/>
              </a:rPr>
              <a:t>block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en-US" altLang="zh-CN" sz="2400" dirty="0" smtClean="0"/>
              <a:t>SM in G80</a:t>
            </a:r>
            <a:r>
              <a:rPr lang="zh-CN" altLang="en-US" sz="2400" dirty="0" smtClean="0">
                <a:ea typeface="宋体" panose="02010600030101010101" pitchFamily="2" charset="-122"/>
              </a:rPr>
              <a:t>可以接受</a:t>
            </a:r>
            <a:r>
              <a:rPr lang="en-US" altLang="zh-CN" sz="2400" dirty="0" smtClean="0"/>
              <a:t>768</a:t>
            </a:r>
            <a:r>
              <a:rPr lang="zh-CN" altLang="en-US" sz="2400" dirty="0" smtClean="0">
                <a:ea typeface="宋体" panose="02010600030101010101" pitchFamily="2" charset="-122"/>
              </a:rPr>
              <a:t>个线程</a:t>
            </a:r>
            <a:endParaRPr lang="zh-CN" altLang="en-US" sz="2400" dirty="0" smtClean="0"/>
          </a:p>
          <a:p>
            <a:pPr lvl="2">
              <a:lnSpc>
                <a:spcPct val="150000"/>
              </a:lnSpc>
            </a:pPr>
            <a:r>
              <a:rPr lang="en-US" altLang="zh-CN" dirty="0" smtClean="0"/>
              <a:t>256 (threads/block) * 3 blocks </a:t>
            </a:r>
          </a:p>
          <a:p>
            <a:pPr lvl="2">
              <a:lnSpc>
                <a:spcPct val="15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或</a:t>
            </a:r>
            <a:r>
              <a:rPr lang="en-US" altLang="zh-CN" dirty="0" smtClean="0"/>
              <a:t>128 (threads/block) * 6 blocks, etc.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ea typeface="宋体" panose="02010600030101010101" pitchFamily="2" charset="-122"/>
              </a:rPr>
              <a:t>线程并发</a:t>
            </a:r>
            <a:r>
              <a:rPr lang="en-US" altLang="zh-CN" sz="2400" dirty="0" smtClean="0">
                <a:ea typeface="宋体" panose="02010600030101010101" pitchFamily="2" charset="-122"/>
              </a:rPr>
              <a:t>(</a:t>
            </a:r>
            <a:r>
              <a:rPr lang="en-US" altLang="zh-CN" sz="2400" dirty="0" smtClean="0"/>
              <a:t>concurrently)</a:t>
            </a:r>
            <a:r>
              <a:rPr lang="zh-CN" altLang="en-US" sz="2400" dirty="0" smtClean="0">
                <a:ea typeface="宋体" panose="02010600030101010101" pitchFamily="2" charset="-122"/>
              </a:rPr>
              <a:t>运行</a:t>
            </a:r>
            <a:endParaRPr lang="zh-CN" altLang="en-US" sz="2400" dirty="0" smtClean="0"/>
          </a:p>
          <a:p>
            <a:pPr lvl="1">
              <a:lnSpc>
                <a:spcPct val="150000"/>
              </a:lnSpc>
            </a:pPr>
            <a:r>
              <a:rPr lang="en-US" altLang="zh-CN" sz="2400" dirty="0" smtClean="0"/>
              <a:t>SM</a:t>
            </a:r>
            <a:r>
              <a:rPr lang="zh-CN" altLang="en-US" sz="2400" dirty="0" smtClean="0">
                <a:ea typeface="宋体" panose="02010600030101010101" pitchFamily="2" charset="-122"/>
              </a:rPr>
              <a:t>分配并维护线程</a:t>
            </a:r>
            <a:r>
              <a:rPr lang="en-US" altLang="zh-CN" sz="2400" dirty="0" smtClean="0">
                <a:ea typeface="宋体" panose="02010600030101010101" pitchFamily="2" charset="-122"/>
              </a:rPr>
              <a:t>ID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en-US" altLang="zh-CN" sz="2400" dirty="0" smtClean="0"/>
              <a:t>SM</a:t>
            </a:r>
            <a:r>
              <a:rPr lang="zh-CN" altLang="en-US" sz="2400" dirty="0" smtClean="0">
                <a:ea typeface="宋体" panose="02010600030101010101" pitchFamily="2" charset="-122"/>
              </a:rPr>
              <a:t>管理并调度线程</a:t>
            </a:r>
          </a:p>
        </p:txBody>
      </p:sp>
      <p:pic>
        <p:nvPicPr>
          <p:cNvPr id="4689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8112" y="3143248"/>
            <a:ext cx="3925888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Thread Life Cycle</a:t>
            </a:r>
            <a:endParaRPr lang="zh-CN" altLang="en-US" smtClean="0"/>
          </a:p>
        </p:txBody>
      </p:sp>
      <p:sp>
        <p:nvSpPr>
          <p:cNvPr id="449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282" y="1214422"/>
            <a:ext cx="5143536" cy="5072098"/>
          </a:xfrm>
        </p:spPr>
        <p:txBody>
          <a:bodyPr/>
          <a:lstStyle/>
          <a:p>
            <a:r>
              <a:rPr lang="en-US" altLang="zh-CN" sz="2400" dirty="0" smtClean="0"/>
              <a:t>Grid</a:t>
            </a:r>
            <a:r>
              <a:rPr lang="zh-CN" altLang="en-US" sz="2400" dirty="0" smtClean="0">
                <a:ea typeface="宋体" panose="02010600030101010101" pitchFamily="2" charset="-122"/>
              </a:rPr>
              <a:t>在</a:t>
            </a:r>
            <a:r>
              <a:rPr lang="en-US" altLang="zh-CN" sz="2400" dirty="0" smtClean="0"/>
              <a:t>GPU</a:t>
            </a:r>
            <a:r>
              <a:rPr lang="zh-CN" altLang="en-US" sz="2400" dirty="0" smtClean="0">
                <a:ea typeface="宋体" panose="02010600030101010101" pitchFamily="2" charset="-122"/>
              </a:rPr>
              <a:t>上启动</a:t>
            </a:r>
            <a:endParaRPr lang="zh-CN" altLang="en-US" sz="2400" dirty="0" smtClean="0"/>
          </a:p>
          <a:p>
            <a:r>
              <a:rPr lang="en-US" altLang="zh-CN" sz="2400" dirty="0" smtClean="0"/>
              <a:t>Thread blocks</a:t>
            </a:r>
            <a:r>
              <a:rPr lang="zh-CN" altLang="en-US" sz="2400" dirty="0" smtClean="0">
                <a:ea typeface="宋体" panose="02010600030101010101" pitchFamily="2" charset="-122"/>
              </a:rPr>
              <a:t>顺序分配到</a:t>
            </a:r>
            <a:r>
              <a:rPr lang="en-US" altLang="zh-CN" sz="2400" dirty="0" smtClean="0"/>
              <a:t>SM’s</a:t>
            </a:r>
          </a:p>
          <a:p>
            <a:pPr lvl="1"/>
            <a:r>
              <a:rPr lang="zh-CN" altLang="en-US" sz="2000" dirty="0" smtClean="0">
                <a:ea typeface="宋体" panose="02010600030101010101" pitchFamily="2" charset="-122"/>
              </a:rPr>
              <a:t>一般</a:t>
            </a:r>
            <a:r>
              <a:rPr lang="en-US" altLang="zh-CN" sz="2000" dirty="0" smtClean="0">
                <a:ea typeface="宋体" panose="02010600030101010101" pitchFamily="2" charset="-122"/>
              </a:rPr>
              <a:t>SM</a:t>
            </a:r>
            <a:r>
              <a:rPr lang="zh-CN" altLang="en-US" sz="2000" dirty="0" smtClean="0">
                <a:ea typeface="宋体" panose="02010600030101010101" pitchFamily="2" charset="-122"/>
              </a:rPr>
              <a:t>应有</a:t>
            </a:r>
            <a:r>
              <a:rPr lang="en-US" altLang="zh-CN" sz="2000" dirty="0" smtClean="0"/>
              <a:t>&gt;1 thread block</a:t>
            </a:r>
          </a:p>
          <a:p>
            <a:r>
              <a:rPr lang="en-US" altLang="zh-CN" sz="2400" dirty="0" smtClean="0"/>
              <a:t>SM</a:t>
            </a:r>
            <a:r>
              <a:rPr lang="zh-CN" altLang="en-US" sz="2400" dirty="0" smtClean="0"/>
              <a:t>把</a:t>
            </a:r>
            <a:r>
              <a:rPr lang="zh-CN" altLang="en-US" sz="2400" dirty="0" smtClean="0">
                <a:ea typeface="宋体" panose="02010600030101010101" pitchFamily="2" charset="-122"/>
              </a:rPr>
              <a:t>线程组织为</a:t>
            </a:r>
            <a:r>
              <a:rPr lang="en-US" altLang="zh-CN" sz="2400" dirty="0" smtClean="0"/>
              <a:t>warps</a:t>
            </a:r>
            <a:endParaRPr lang="zh-CN" altLang="en-US" sz="2400" dirty="0" smtClean="0"/>
          </a:p>
          <a:p>
            <a:r>
              <a:rPr lang="en-US" altLang="zh-CN" sz="2400" dirty="0" smtClean="0"/>
              <a:t>SM</a:t>
            </a:r>
            <a:r>
              <a:rPr lang="zh-CN" altLang="en-US" sz="2400" dirty="0" smtClean="0">
                <a:ea typeface="宋体" panose="02010600030101010101" pitchFamily="2" charset="-122"/>
              </a:rPr>
              <a:t>调度并执行就绪的</a:t>
            </a:r>
            <a:r>
              <a:rPr lang="en-US" altLang="zh-CN" sz="2400" dirty="0" smtClean="0">
                <a:ea typeface="宋体" panose="02010600030101010101" pitchFamily="2" charset="-122"/>
              </a:rPr>
              <a:t>warp</a:t>
            </a:r>
            <a:endParaRPr lang="en-US" altLang="zh-CN" sz="2400" dirty="0" smtClean="0"/>
          </a:p>
          <a:p>
            <a:r>
              <a:rPr lang="en-US" altLang="zh-CN" sz="2400" dirty="0" smtClean="0"/>
              <a:t>Warps</a:t>
            </a:r>
            <a:r>
              <a:rPr lang="zh-CN" altLang="en-US" sz="2400" dirty="0" smtClean="0">
                <a:ea typeface="宋体" panose="02010600030101010101" pitchFamily="2" charset="-122"/>
              </a:rPr>
              <a:t>和</a:t>
            </a:r>
            <a:r>
              <a:rPr lang="en-US" altLang="zh-CN" sz="2400" dirty="0" smtClean="0"/>
              <a:t>thread blocks </a:t>
            </a:r>
            <a:r>
              <a:rPr lang="zh-CN" altLang="en-US" sz="2400" dirty="0" smtClean="0">
                <a:ea typeface="宋体" panose="02010600030101010101" pitchFamily="2" charset="-122"/>
              </a:rPr>
              <a:t>执行结束后释放资源</a:t>
            </a:r>
            <a:endParaRPr lang="zh-CN" altLang="en-US" sz="2400" dirty="0" smtClean="0"/>
          </a:p>
          <a:p>
            <a:r>
              <a:rPr lang="en-US" altLang="zh-CN" sz="2400" dirty="0" smtClean="0"/>
              <a:t>GPU</a:t>
            </a:r>
            <a:r>
              <a:rPr lang="zh-CN" altLang="en-US" sz="2400" dirty="0" smtClean="0">
                <a:ea typeface="宋体" panose="02010600030101010101" pitchFamily="2" charset="-122"/>
              </a:rPr>
              <a:t>继续分发</a:t>
            </a:r>
            <a:r>
              <a:rPr lang="en-US" altLang="zh-CN" sz="2400" dirty="0" smtClean="0"/>
              <a:t>thread blocks</a:t>
            </a:r>
            <a:endParaRPr lang="zh-CN" altLang="en-US" sz="2400" dirty="0" smtClean="0"/>
          </a:p>
        </p:txBody>
      </p:sp>
      <p:grpSp>
        <p:nvGrpSpPr>
          <p:cNvPr id="2" name="Group 4"/>
          <p:cNvGrpSpPr/>
          <p:nvPr/>
        </p:nvGrpSpPr>
        <p:grpSpPr bwMode="auto">
          <a:xfrm>
            <a:off x="5143504" y="1428736"/>
            <a:ext cx="3786214" cy="4572032"/>
            <a:chOff x="3367" y="1056"/>
            <a:chExt cx="2297" cy="2802"/>
          </a:xfrm>
        </p:grpSpPr>
        <p:sp>
          <p:nvSpPr>
            <p:cNvPr id="449541" name="AutoShape 5"/>
            <p:cNvSpPr>
              <a:spLocks noChangeAspect="1" noChangeArrowheads="1" noTextEdit="1"/>
            </p:cNvSpPr>
            <p:nvPr/>
          </p:nvSpPr>
          <p:spPr bwMode="auto">
            <a:xfrm>
              <a:off x="3367" y="1197"/>
              <a:ext cx="2269" cy="26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9542" name="Rectangle 6"/>
            <p:cNvSpPr>
              <a:spLocks noChangeArrowheads="1"/>
            </p:cNvSpPr>
            <p:nvPr/>
          </p:nvSpPr>
          <p:spPr bwMode="auto">
            <a:xfrm>
              <a:off x="5136" y="2114"/>
              <a:ext cx="528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9543" name="Rectangle 7"/>
            <p:cNvSpPr>
              <a:spLocks noChangeArrowheads="1"/>
            </p:cNvSpPr>
            <p:nvPr/>
          </p:nvSpPr>
          <p:spPr bwMode="auto">
            <a:xfrm>
              <a:off x="3504" y="1056"/>
              <a:ext cx="720" cy="7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CC00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9544" name="Rectangle 8"/>
            <p:cNvSpPr>
              <a:spLocks noChangeArrowheads="1"/>
            </p:cNvSpPr>
            <p:nvPr/>
          </p:nvSpPr>
          <p:spPr bwMode="auto">
            <a:xfrm>
              <a:off x="3600" y="1152"/>
              <a:ext cx="720" cy="7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CC00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US" altLang="zh-CN">
                  <a:latin typeface="Palatino" pitchFamily="18" charset="0"/>
                  <a:ea typeface="宋体" panose="02010600030101010101" pitchFamily="2" charset="-122"/>
                </a:rPr>
                <a:t>…</a:t>
              </a:r>
            </a:p>
          </p:txBody>
        </p:sp>
        <p:grpSp>
          <p:nvGrpSpPr>
            <p:cNvPr id="3" name="Group 9"/>
            <p:cNvGrpSpPr/>
            <p:nvPr/>
          </p:nvGrpSpPr>
          <p:grpSpPr bwMode="auto">
            <a:xfrm>
              <a:off x="3744" y="1296"/>
              <a:ext cx="702" cy="696"/>
              <a:chOff x="568" y="2568"/>
              <a:chExt cx="1219" cy="1480"/>
            </a:xfrm>
          </p:grpSpPr>
          <p:sp>
            <p:nvSpPr>
              <p:cNvPr id="449546" name="Text Box 10"/>
              <p:cNvSpPr txBox="1">
                <a:spLocks noChangeArrowheads="1"/>
              </p:cNvSpPr>
              <p:nvPr/>
            </p:nvSpPr>
            <p:spPr bwMode="auto">
              <a:xfrm>
                <a:off x="568" y="2568"/>
                <a:ext cx="1219" cy="1480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 w="28575">
                <a:solidFill>
                  <a:srgbClr val="00CC00"/>
                </a:solidFill>
                <a:miter lim="800000"/>
              </a:ln>
              <a:effectLst/>
            </p:spPr>
            <p:txBody>
              <a:bodyPr lIns="0" rIns="0"/>
              <a:lstStyle/>
              <a:p>
                <a:pPr algn="ctr" eaLnBrk="1" hangingPunct="1">
                  <a:lnSpc>
                    <a:spcPct val="85000"/>
                  </a:lnSpc>
                  <a:spcBef>
                    <a:spcPct val="10000"/>
                  </a:spcBef>
                </a:pPr>
                <a:r>
                  <a:rPr lang="en-US" altLang="zh-CN" sz="1200">
                    <a:latin typeface="Tahoma" panose="020B0604030504040204" pitchFamily="34" charset="0"/>
                    <a:ea typeface="宋体" panose="02010600030101010101" pitchFamily="2" charset="-122"/>
                  </a:rPr>
                  <a:t>t0 t1 t2 … t31</a:t>
                </a:r>
                <a:endParaRPr lang="en-US" altLang="zh-CN" sz="12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9547" name="Freeform 11"/>
              <p:cNvSpPr/>
              <p:nvPr/>
            </p:nvSpPr>
            <p:spPr bwMode="auto">
              <a:xfrm>
                <a:off x="704" y="2858"/>
                <a:ext cx="166" cy="107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solidFill>
                <a:schemeClr val="bg1">
                  <a:alpha val="67000"/>
                </a:schemeClr>
              </a:solidFill>
              <a:ln w="25400">
                <a:solidFill>
                  <a:srgbClr val="00CC00"/>
                </a:solidFill>
                <a:round/>
                <a:headEnd type="none" w="med" len="med"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548" name="Freeform 12"/>
              <p:cNvSpPr/>
              <p:nvPr/>
            </p:nvSpPr>
            <p:spPr bwMode="auto">
              <a:xfrm>
                <a:off x="784" y="2858"/>
                <a:ext cx="166" cy="107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solidFill>
                <a:schemeClr val="bg1">
                  <a:alpha val="67000"/>
                </a:schemeClr>
              </a:solidFill>
              <a:ln w="25400">
                <a:solidFill>
                  <a:srgbClr val="00CC00"/>
                </a:solidFill>
                <a:round/>
                <a:headEnd type="none" w="med" len="med"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549" name="Freeform 13"/>
              <p:cNvSpPr/>
              <p:nvPr/>
            </p:nvSpPr>
            <p:spPr bwMode="auto">
              <a:xfrm>
                <a:off x="858" y="2858"/>
                <a:ext cx="166" cy="107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solidFill>
                <a:schemeClr val="bg1">
                  <a:alpha val="67000"/>
                </a:schemeClr>
              </a:solidFill>
              <a:ln w="25400">
                <a:solidFill>
                  <a:srgbClr val="00CC00"/>
                </a:solidFill>
                <a:round/>
                <a:headEnd type="none" w="med" len="med"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550" name="Freeform 14"/>
              <p:cNvSpPr/>
              <p:nvPr/>
            </p:nvSpPr>
            <p:spPr bwMode="auto">
              <a:xfrm>
                <a:off x="932" y="2858"/>
                <a:ext cx="166" cy="107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solidFill>
                <a:schemeClr val="bg1">
                  <a:alpha val="67000"/>
                </a:schemeClr>
              </a:solidFill>
              <a:ln w="25400">
                <a:solidFill>
                  <a:srgbClr val="00CC00"/>
                </a:solidFill>
                <a:round/>
                <a:headEnd type="none" w="med" len="med"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551" name="Freeform 15"/>
              <p:cNvSpPr/>
              <p:nvPr/>
            </p:nvSpPr>
            <p:spPr bwMode="auto">
              <a:xfrm>
                <a:off x="1006" y="2858"/>
                <a:ext cx="165" cy="107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solidFill>
                <a:schemeClr val="bg1">
                  <a:alpha val="67000"/>
                </a:schemeClr>
              </a:solidFill>
              <a:ln w="25400">
                <a:solidFill>
                  <a:srgbClr val="00CC00"/>
                </a:solidFill>
                <a:round/>
                <a:headEnd type="none" w="med" len="med"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552" name="Freeform 16"/>
              <p:cNvSpPr/>
              <p:nvPr/>
            </p:nvSpPr>
            <p:spPr bwMode="auto">
              <a:xfrm>
                <a:off x="1080" y="2858"/>
                <a:ext cx="165" cy="107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solidFill>
                <a:schemeClr val="bg1">
                  <a:alpha val="67000"/>
                </a:schemeClr>
              </a:solidFill>
              <a:ln w="25400">
                <a:solidFill>
                  <a:srgbClr val="00CC00"/>
                </a:solidFill>
                <a:round/>
                <a:headEnd type="none" w="med" len="med"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553" name="Freeform 17"/>
              <p:cNvSpPr/>
              <p:nvPr/>
            </p:nvSpPr>
            <p:spPr bwMode="auto">
              <a:xfrm>
                <a:off x="1154" y="2858"/>
                <a:ext cx="165" cy="107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solidFill>
                <a:schemeClr val="bg1">
                  <a:alpha val="67000"/>
                </a:schemeClr>
              </a:solidFill>
              <a:ln w="25400">
                <a:solidFill>
                  <a:srgbClr val="00CC00"/>
                </a:solidFill>
                <a:round/>
                <a:headEnd type="none" w="med" len="med"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554" name="Freeform 18"/>
              <p:cNvSpPr/>
              <p:nvPr/>
            </p:nvSpPr>
            <p:spPr bwMode="auto">
              <a:xfrm>
                <a:off x="1228" y="2858"/>
                <a:ext cx="165" cy="107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solidFill>
                <a:schemeClr val="bg1">
                  <a:alpha val="67000"/>
                </a:schemeClr>
              </a:solidFill>
              <a:ln w="25400">
                <a:solidFill>
                  <a:srgbClr val="00CC00"/>
                </a:solidFill>
                <a:round/>
                <a:headEnd type="none" w="med" len="med"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555" name="Freeform 19"/>
              <p:cNvSpPr/>
              <p:nvPr/>
            </p:nvSpPr>
            <p:spPr bwMode="auto">
              <a:xfrm>
                <a:off x="1302" y="2858"/>
                <a:ext cx="165" cy="107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solidFill>
                <a:schemeClr val="bg1">
                  <a:alpha val="67000"/>
                </a:schemeClr>
              </a:solidFill>
              <a:ln w="25400">
                <a:solidFill>
                  <a:srgbClr val="00CC00"/>
                </a:solidFill>
                <a:round/>
                <a:headEnd type="none" w="med" len="med"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556" name="Freeform 20"/>
              <p:cNvSpPr/>
              <p:nvPr/>
            </p:nvSpPr>
            <p:spPr bwMode="auto">
              <a:xfrm>
                <a:off x="1376" y="2858"/>
                <a:ext cx="165" cy="107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solidFill>
                <a:schemeClr val="bg1">
                  <a:alpha val="67000"/>
                </a:schemeClr>
              </a:solidFill>
              <a:ln w="25400">
                <a:solidFill>
                  <a:srgbClr val="00CC00"/>
                </a:solidFill>
                <a:round/>
                <a:headEnd type="none" w="med" len="med"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557" name="Freeform 21"/>
              <p:cNvSpPr/>
              <p:nvPr/>
            </p:nvSpPr>
            <p:spPr bwMode="auto">
              <a:xfrm>
                <a:off x="1450" y="2858"/>
                <a:ext cx="165" cy="107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solidFill>
                <a:schemeClr val="bg1">
                  <a:alpha val="67000"/>
                </a:schemeClr>
              </a:solidFill>
              <a:ln w="25400">
                <a:solidFill>
                  <a:srgbClr val="00CC00"/>
                </a:solidFill>
                <a:round/>
                <a:headEnd type="none" w="med" len="med"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49558" name="Text Box 22"/>
            <p:cNvSpPr txBox="1">
              <a:spLocks noChangeArrowheads="1"/>
            </p:cNvSpPr>
            <p:nvPr/>
          </p:nvSpPr>
          <p:spPr bwMode="auto">
            <a:xfrm>
              <a:off x="3648" y="1056"/>
              <a:ext cx="334" cy="31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>
                  <a:latin typeface="Palatino" pitchFamily="18" charset="0"/>
                  <a:ea typeface="宋体" panose="02010600030101010101" pitchFamily="2" charset="-122"/>
                </a:rPr>
                <a:t>…</a:t>
              </a:r>
            </a:p>
          </p:txBody>
        </p:sp>
        <p:sp>
          <p:nvSpPr>
            <p:cNvPr id="449559" name="Rectangle 23"/>
            <p:cNvSpPr>
              <a:spLocks noChangeArrowheads="1"/>
            </p:cNvSpPr>
            <p:nvPr/>
          </p:nvSpPr>
          <p:spPr bwMode="auto">
            <a:xfrm>
              <a:off x="4512" y="1056"/>
              <a:ext cx="720" cy="7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6600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9560" name="Rectangle 24"/>
            <p:cNvSpPr>
              <a:spLocks noChangeArrowheads="1"/>
            </p:cNvSpPr>
            <p:nvPr/>
          </p:nvSpPr>
          <p:spPr bwMode="auto">
            <a:xfrm>
              <a:off x="4608" y="1152"/>
              <a:ext cx="720" cy="7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6600"/>
              </a:solidFill>
              <a:miter lim="800000"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US" altLang="zh-CN">
                  <a:latin typeface="Palatino" pitchFamily="18" charset="0"/>
                  <a:ea typeface="宋体" panose="02010600030101010101" pitchFamily="2" charset="-122"/>
                </a:rPr>
                <a:t>…</a:t>
              </a:r>
            </a:p>
          </p:txBody>
        </p:sp>
        <p:grpSp>
          <p:nvGrpSpPr>
            <p:cNvPr id="4" name="Group 25"/>
            <p:cNvGrpSpPr/>
            <p:nvPr/>
          </p:nvGrpSpPr>
          <p:grpSpPr bwMode="auto">
            <a:xfrm>
              <a:off x="4752" y="1296"/>
              <a:ext cx="702" cy="696"/>
              <a:chOff x="568" y="2568"/>
              <a:chExt cx="1219" cy="1480"/>
            </a:xfrm>
          </p:grpSpPr>
          <p:sp>
            <p:nvSpPr>
              <p:cNvPr id="449562" name="Text Box 26"/>
              <p:cNvSpPr txBox="1">
                <a:spLocks noChangeArrowheads="1"/>
              </p:cNvSpPr>
              <p:nvPr/>
            </p:nvSpPr>
            <p:spPr bwMode="auto">
              <a:xfrm>
                <a:off x="568" y="2568"/>
                <a:ext cx="1219" cy="1480"/>
              </a:xfrm>
              <a:prstGeom prst="rect">
                <a:avLst/>
              </a:prstGeom>
              <a:solidFill>
                <a:schemeClr val="bg1">
                  <a:alpha val="67000"/>
                </a:schemeClr>
              </a:solidFill>
              <a:ln w="28575">
                <a:solidFill>
                  <a:srgbClr val="FF6600"/>
                </a:solidFill>
                <a:miter lim="800000"/>
              </a:ln>
              <a:effectLst/>
            </p:spPr>
            <p:txBody>
              <a:bodyPr lIns="0" rIns="0"/>
              <a:lstStyle/>
              <a:p>
                <a:pPr algn="ctr" eaLnBrk="1" hangingPunct="1">
                  <a:lnSpc>
                    <a:spcPct val="85000"/>
                  </a:lnSpc>
                  <a:spcBef>
                    <a:spcPct val="10000"/>
                  </a:spcBef>
                </a:pPr>
                <a:r>
                  <a:rPr lang="en-US" altLang="zh-CN" sz="1200">
                    <a:latin typeface="Tahoma" panose="020B0604030504040204" pitchFamily="34" charset="0"/>
                    <a:ea typeface="宋体" panose="02010600030101010101" pitchFamily="2" charset="-122"/>
                  </a:rPr>
                  <a:t>t0 t1 t2 … t31</a:t>
                </a:r>
                <a:endParaRPr lang="en-US" altLang="zh-CN" sz="12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9563" name="Freeform 27"/>
              <p:cNvSpPr/>
              <p:nvPr/>
            </p:nvSpPr>
            <p:spPr bwMode="auto">
              <a:xfrm>
                <a:off x="704" y="2858"/>
                <a:ext cx="166" cy="107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solidFill>
                <a:schemeClr val="bg1">
                  <a:alpha val="67000"/>
                </a:schemeClr>
              </a:solidFill>
              <a:ln w="25400">
                <a:solidFill>
                  <a:srgbClr val="FF6600"/>
                </a:solidFill>
                <a:round/>
                <a:headEnd type="none" w="med" len="med"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564" name="Freeform 28"/>
              <p:cNvSpPr/>
              <p:nvPr/>
            </p:nvSpPr>
            <p:spPr bwMode="auto">
              <a:xfrm>
                <a:off x="784" y="2858"/>
                <a:ext cx="166" cy="107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solidFill>
                <a:schemeClr val="bg1">
                  <a:alpha val="67000"/>
                </a:schemeClr>
              </a:solidFill>
              <a:ln w="25400">
                <a:solidFill>
                  <a:srgbClr val="FF6600"/>
                </a:solidFill>
                <a:round/>
                <a:headEnd type="none" w="med" len="med"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565" name="Freeform 29"/>
              <p:cNvSpPr/>
              <p:nvPr/>
            </p:nvSpPr>
            <p:spPr bwMode="auto">
              <a:xfrm>
                <a:off x="858" y="2858"/>
                <a:ext cx="166" cy="107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solidFill>
                <a:schemeClr val="bg1">
                  <a:alpha val="67000"/>
                </a:schemeClr>
              </a:solidFill>
              <a:ln w="25400">
                <a:solidFill>
                  <a:srgbClr val="FF6600"/>
                </a:solidFill>
                <a:round/>
                <a:headEnd type="none" w="med" len="med"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566" name="Freeform 30"/>
              <p:cNvSpPr/>
              <p:nvPr/>
            </p:nvSpPr>
            <p:spPr bwMode="auto">
              <a:xfrm>
                <a:off x="932" y="2858"/>
                <a:ext cx="166" cy="107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solidFill>
                <a:schemeClr val="bg1">
                  <a:alpha val="67000"/>
                </a:schemeClr>
              </a:solidFill>
              <a:ln w="25400">
                <a:solidFill>
                  <a:srgbClr val="FF6600"/>
                </a:solidFill>
                <a:round/>
                <a:headEnd type="none" w="med" len="med"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567" name="Freeform 31"/>
              <p:cNvSpPr/>
              <p:nvPr/>
            </p:nvSpPr>
            <p:spPr bwMode="auto">
              <a:xfrm>
                <a:off x="1006" y="2858"/>
                <a:ext cx="165" cy="107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solidFill>
                <a:schemeClr val="bg1">
                  <a:alpha val="67000"/>
                </a:schemeClr>
              </a:solidFill>
              <a:ln w="25400">
                <a:solidFill>
                  <a:srgbClr val="FF6600"/>
                </a:solidFill>
                <a:round/>
                <a:headEnd type="none" w="med" len="med"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568" name="Freeform 32"/>
              <p:cNvSpPr/>
              <p:nvPr/>
            </p:nvSpPr>
            <p:spPr bwMode="auto">
              <a:xfrm>
                <a:off x="1080" y="2858"/>
                <a:ext cx="165" cy="107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solidFill>
                <a:schemeClr val="bg1">
                  <a:alpha val="67000"/>
                </a:schemeClr>
              </a:solidFill>
              <a:ln w="25400">
                <a:solidFill>
                  <a:srgbClr val="FF6600"/>
                </a:solidFill>
                <a:round/>
                <a:headEnd type="none" w="med" len="med"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569" name="Freeform 33"/>
              <p:cNvSpPr/>
              <p:nvPr/>
            </p:nvSpPr>
            <p:spPr bwMode="auto">
              <a:xfrm>
                <a:off x="1154" y="2858"/>
                <a:ext cx="165" cy="107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solidFill>
                <a:schemeClr val="bg1">
                  <a:alpha val="67000"/>
                </a:schemeClr>
              </a:solidFill>
              <a:ln w="25400">
                <a:solidFill>
                  <a:srgbClr val="FF6600"/>
                </a:solidFill>
                <a:round/>
                <a:headEnd type="none" w="med" len="med"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570" name="Freeform 34"/>
              <p:cNvSpPr/>
              <p:nvPr/>
            </p:nvSpPr>
            <p:spPr bwMode="auto">
              <a:xfrm>
                <a:off x="1228" y="2858"/>
                <a:ext cx="165" cy="107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solidFill>
                <a:schemeClr val="bg1">
                  <a:alpha val="67000"/>
                </a:schemeClr>
              </a:solidFill>
              <a:ln w="25400">
                <a:solidFill>
                  <a:srgbClr val="FF6600"/>
                </a:solidFill>
                <a:round/>
                <a:headEnd type="none" w="med" len="med"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571" name="Freeform 35"/>
              <p:cNvSpPr/>
              <p:nvPr/>
            </p:nvSpPr>
            <p:spPr bwMode="auto">
              <a:xfrm>
                <a:off x="1302" y="2858"/>
                <a:ext cx="165" cy="107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solidFill>
                <a:schemeClr val="bg1">
                  <a:alpha val="67000"/>
                </a:schemeClr>
              </a:solidFill>
              <a:ln w="25400">
                <a:solidFill>
                  <a:srgbClr val="FF6600"/>
                </a:solidFill>
                <a:round/>
                <a:headEnd type="none" w="med" len="med"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572" name="Freeform 36"/>
              <p:cNvSpPr/>
              <p:nvPr/>
            </p:nvSpPr>
            <p:spPr bwMode="auto">
              <a:xfrm>
                <a:off x="1376" y="2858"/>
                <a:ext cx="165" cy="107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solidFill>
                <a:schemeClr val="bg1">
                  <a:alpha val="67000"/>
                </a:schemeClr>
              </a:solidFill>
              <a:ln w="25400">
                <a:solidFill>
                  <a:srgbClr val="FF6600"/>
                </a:solidFill>
                <a:round/>
                <a:headEnd type="none" w="med" len="med"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9573" name="Freeform 37"/>
              <p:cNvSpPr/>
              <p:nvPr/>
            </p:nvSpPr>
            <p:spPr bwMode="auto">
              <a:xfrm>
                <a:off x="1450" y="2858"/>
                <a:ext cx="165" cy="1070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200" y="192"/>
                  </a:cxn>
                  <a:cxn ang="0">
                    <a:pos x="8" y="336"/>
                  </a:cxn>
                  <a:cxn ang="0">
                    <a:pos x="152" y="528"/>
                  </a:cxn>
                  <a:cxn ang="0">
                    <a:pos x="8" y="720"/>
                  </a:cxn>
                  <a:cxn ang="0">
                    <a:pos x="152" y="816"/>
                  </a:cxn>
                  <a:cxn ang="0">
                    <a:pos x="56" y="960"/>
                  </a:cxn>
                  <a:cxn ang="0">
                    <a:pos x="152" y="1104"/>
                  </a:cxn>
                  <a:cxn ang="0">
                    <a:pos x="8" y="1248"/>
                  </a:cxn>
                  <a:cxn ang="0">
                    <a:pos x="104" y="1344"/>
                  </a:cxn>
                  <a:cxn ang="0">
                    <a:pos x="56" y="1536"/>
                  </a:cxn>
                </a:cxnLst>
                <a:rect l="0" t="0" r="r" b="b"/>
                <a:pathLst>
                  <a:path w="208" h="1536">
                    <a:moveTo>
                      <a:pt x="56" y="0"/>
                    </a:moveTo>
                    <a:cubicBezTo>
                      <a:pt x="132" y="68"/>
                      <a:pt x="208" y="136"/>
                      <a:pt x="200" y="192"/>
                    </a:cubicBezTo>
                    <a:cubicBezTo>
                      <a:pt x="192" y="248"/>
                      <a:pt x="16" y="280"/>
                      <a:pt x="8" y="336"/>
                    </a:cubicBezTo>
                    <a:cubicBezTo>
                      <a:pt x="0" y="392"/>
                      <a:pt x="152" y="464"/>
                      <a:pt x="152" y="528"/>
                    </a:cubicBezTo>
                    <a:cubicBezTo>
                      <a:pt x="152" y="592"/>
                      <a:pt x="8" y="672"/>
                      <a:pt x="8" y="720"/>
                    </a:cubicBezTo>
                    <a:cubicBezTo>
                      <a:pt x="8" y="768"/>
                      <a:pt x="144" y="776"/>
                      <a:pt x="152" y="816"/>
                    </a:cubicBezTo>
                    <a:cubicBezTo>
                      <a:pt x="160" y="856"/>
                      <a:pt x="56" y="912"/>
                      <a:pt x="56" y="960"/>
                    </a:cubicBezTo>
                    <a:cubicBezTo>
                      <a:pt x="56" y="1008"/>
                      <a:pt x="160" y="1056"/>
                      <a:pt x="152" y="1104"/>
                    </a:cubicBezTo>
                    <a:cubicBezTo>
                      <a:pt x="144" y="1152"/>
                      <a:pt x="16" y="1208"/>
                      <a:pt x="8" y="1248"/>
                    </a:cubicBezTo>
                    <a:cubicBezTo>
                      <a:pt x="0" y="1288"/>
                      <a:pt x="96" y="1296"/>
                      <a:pt x="104" y="1344"/>
                    </a:cubicBezTo>
                    <a:cubicBezTo>
                      <a:pt x="112" y="1392"/>
                      <a:pt x="40" y="1496"/>
                      <a:pt x="56" y="1536"/>
                    </a:cubicBezTo>
                  </a:path>
                </a:pathLst>
              </a:custGeom>
              <a:solidFill>
                <a:schemeClr val="bg1">
                  <a:alpha val="67000"/>
                </a:schemeClr>
              </a:solidFill>
              <a:ln w="25400">
                <a:solidFill>
                  <a:srgbClr val="FF6600"/>
                </a:solidFill>
                <a:round/>
                <a:headEnd type="none" w="med" len="med"/>
                <a:tailEnd type="triangle" w="med" len="lg"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49574" name="Text Box 38"/>
            <p:cNvSpPr txBox="1">
              <a:spLocks noChangeArrowheads="1"/>
            </p:cNvSpPr>
            <p:nvPr/>
          </p:nvSpPr>
          <p:spPr bwMode="auto">
            <a:xfrm>
              <a:off x="4656" y="1056"/>
              <a:ext cx="334" cy="31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>
                  <a:latin typeface="Palatino" pitchFamily="18" charset="0"/>
                  <a:ea typeface="宋体" panose="02010600030101010101" pitchFamily="2" charset="-122"/>
                </a:rPr>
                <a:t>…</a:t>
              </a:r>
            </a:p>
          </p:txBody>
        </p:sp>
        <p:sp>
          <p:nvSpPr>
            <p:cNvPr id="449575" name="Text Box 39"/>
            <p:cNvSpPr txBox="1">
              <a:spLocks noChangeArrowheads="1"/>
            </p:cNvSpPr>
            <p:nvPr/>
          </p:nvSpPr>
          <p:spPr bwMode="auto">
            <a:xfrm>
              <a:off x="3696" y="1056"/>
              <a:ext cx="797" cy="18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200">
                  <a:latin typeface="Arial" panose="020B0604020202020204" pitchFamily="34" charset="0"/>
                  <a:ea typeface="宋体" panose="02010600030101010101" pitchFamily="2" charset="-122"/>
                </a:rPr>
                <a:t>Block 1 Warps</a:t>
              </a:r>
            </a:p>
          </p:txBody>
        </p:sp>
        <p:sp>
          <p:nvSpPr>
            <p:cNvPr id="449576" name="Text Box 40"/>
            <p:cNvSpPr txBox="1">
              <a:spLocks noChangeArrowheads="1"/>
            </p:cNvSpPr>
            <p:nvPr/>
          </p:nvSpPr>
          <p:spPr bwMode="auto">
            <a:xfrm>
              <a:off x="4751" y="1056"/>
              <a:ext cx="798" cy="18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1200">
                  <a:latin typeface="Arial" panose="020B0604020202020204" pitchFamily="34" charset="0"/>
                  <a:ea typeface="宋体" panose="02010600030101010101" pitchFamily="2" charset="-122"/>
                </a:rPr>
                <a:t>Block 2 Warps</a:t>
              </a:r>
            </a:p>
          </p:txBody>
        </p:sp>
        <p:sp>
          <p:nvSpPr>
            <p:cNvPr id="449577" name="Rectangle 41"/>
            <p:cNvSpPr>
              <a:spLocks noChangeArrowheads="1"/>
            </p:cNvSpPr>
            <p:nvPr/>
          </p:nvSpPr>
          <p:spPr bwMode="auto">
            <a:xfrm>
              <a:off x="3648" y="2064"/>
              <a:ext cx="1797" cy="1739"/>
            </a:xfrm>
            <a:prstGeom prst="rect">
              <a:avLst/>
            </a:prstGeom>
            <a:solidFill>
              <a:srgbClr val="D8D8D8"/>
            </a:solidFill>
            <a:ln w="20638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hangingPunct="1"/>
              <a:endParaRPr lang="zh-CN" altLang="en-US">
                <a:latin typeface="Palatino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9578" name="Rectangle 42"/>
            <p:cNvSpPr>
              <a:spLocks noChangeArrowheads="1"/>
            </p:cNvSpPr>
            <p:nvPr/>
          </p:nvSpPr>
          <p:spPr bwMode="auto">
            <a:xfrm>
              <a:off x="3757" y="3543"/>
              <a:ext cx="436" cy="164"/>
            </a:xfrm>
            <a:prstGeom prst="rect">
              <a:avLst/>
            </a:prstGeom>
            <a:solidFill>
              <a:srgbClr val="FF0000"/>
            </a:solidFill>
            <a:ln w="20638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9579" name="Rectangle 43"/>
            <p:cNvSpPr>
              <a:spLocks noChangeArrowheads="1"/>
            </p:cNvSpPr>
            <p:nvPr/>
          </p:nvSpPr>
          <p:spPr bwMode="auto">
            <a:xfrm>
              <a:off x="3918" y="3572"/>
              <a:ext cx="127" cy="1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100" b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SP</a:t>
              </a:r>
              <a:endParaRPr lang="en-US" altLang="zh-CN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9580" name="Rectangle 44"/>
            <p:cNvSpPr>
              <a:spLocks noChangeArrowheads="1"/>
            </p:cNvSpPr>
            <p:nvPr/>
          </p:nvSpPr>
          <p:spPr bwMode="auto">
            <a:xfrm>
              <a:off x="3757" y="3325"/>
              <a:ext cx="436" cy="163"/>
            </a:xfrm>
            <a:prstGeom prst="rect">
              <a:avLst/>
            </a:prstGeom>
            <a:solidFill>
              <a:srgbClr val="FF0000"/>
            </a:solidFill>
            <a:ln w="20638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9581" name="Rectangle 45"/>
            <p:cNvSpPr>
              <a:spLocks noChangeArrowheads="1"/>
            </p:cNvSpPr>
            <p:nvPr/>
          </p:nvSpPr>
          <p:spPr bwMode="auto">
            <a:xfrm>
              <a:off x="3918" y="3353"/>
              <a:ext cx="127" cy="1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100" b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SP</a:t>
              </a:r>
              <a:endParaRPr lang="en-US" altLang="zh-CN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9582" name="Rectangle 46"/>
            <p:cNvSpPr>
              <a:spLocks noChangeArrowheads="1"/>
            </p:cNvSpPr>
            <p:nvPr/>
          </p:nvSpPr>
          <p:spPr bwMode="auto">
            <a:xfrm>
              <a:off x="3757" y="3107"/>
              <a:ext cx="436" cy="163"/>
            </a:xfrm>
            <a:prstGeom prst="rect">
              <a:avLst/>
            </a:prstGeom>
            <a:solidFill>
              <a:srgbClr val="FF0000"/>
            </a:solidFill>
            <a:ln w="20638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9583" name="Rectangle 47"/>
            <p:cNvSpPr>
              <a:spLocks noChangeArrowheads="1"/>
            </p:cNvSpPr>
            <p:nvPr/>
          </p:nvSpPr>
          <p:spPr bwMode="auto">
            <a:xfrm>
              <a:off x="3918" y="3135"/>
              <a:ext cx="127" cy="1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100" b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SP</a:t>
              </a:r>
              <a:endParaRPr lang="en-US" altLang="zh-CN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9584" name="Rectangle 48"/>
            <p:cNvSpPr>
              <a:spLocks noChangeArrowheads="1"/>
            </p:cNvSpPr>
            <p:nvPr/>
          </p:nvSpPr>
          <p:spPr bwMode="auto">
            <a:xfrm>
              <a:off x="3757" y="2889"/>
              <a:ext cx="436" cy="163"/>
            </a:xfrm>
            <a:prstGeom prst="rect">
              <a:avLst/>
            </a:prstGeom>
            <a:solidFill>
              <a:srgbClr val="FF0000"/>
            </a:solidFill>
            <a:ln w="20638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9585" name="Rectangle 49"/>
            <p:cNvSpPr>
              <a:spLocks noChangeArrowheads="1"/>
            </p:cNvSpPr>
            <p:nvPr/>
          </p:nvSpPr>
          <p:spPr bwMode="auto">
            <a:xfrm>
              <a:off x="3918" y="2917"/>
              <a:ext cx="127" cy="1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100" b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SP</a:t>
              </a:r>
              <a:endParaRPr lang="en-US" altLang="zh-CN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9586" name="Rectangle 50"/>
            <p:cNvSpPr>
              <a:spLocks noChangeArrowheads="1"/>
            </p:cNvSpPr>
            <p:nvPr/>
          </p:nvSpPr>
          <p:spPr bwMode="auto">
            <a:xfrm>
              <a:off x="4247" y="2902"/>
              <a:ext cx="314" cy="805"/>
            </a:xfrm>
            <a:prstGeom prst="rect">
              <a:avLst/>
            </a:prstGeom>
            <a:solidFill>
              <a:srgbClr val="FA9EEC"/>
            </a:solidFill>
            <a:ln w="20638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9587" name="Rectangle 51"/>
            <p:cNvSpPr>
              <a:spLocks noChangeArrowheads="1"/>
            </p:cNvSpPr>
            <p:nvPr/>
          </p:nvSpPr>
          <p:spPr bwMode="auto">
            <a:xfrm>
              <a:off x="4319" y="3251"/>
              <a:ext cx="191" cy="1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1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SFU</a:t>
              </a:r>
              <a:endParaRPr lang="en-US" altLang="zh-CN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9588" name="Rectangle 52"/>
            <p:cNvSpPr>
              <a:spLocks noChangeArrowheads="1"/>
            </p:cNvSpPr>
            <p:nvPr/>
          </p:nvSpPr>
          <p:spPr bwMode="auto">
            <a:xfrm>
              <a:off x="4628" y="3543"/>
              <a:ext cx="436" cy="164"/>
            </a:xfrm>
            <a:prstGeom prst="rect">
              <a:avLst/>
            </a:prstGeom>
            <a:solidFill>
              <a:srgbClr val="FF0000"/>
            </a:solidFill>
            <a:ln w="20638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9589" name="Rectangle 53"/>
            <p:cNvSpPr>
              <a:spLocks noChangeArrowheads="1"/>
            </p:cNvSpPr>
            <p:nvPr/>
          </p:nvSpPr>
          <p:spPr bwMode="auto">
            <a:xfrm>
              <a:off x="4789" y="3572"/>
              <a:ext cx="127" cy="1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100" b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SP</a:t>
              </a:r>
              <a:endParaRPr lang="en-US" altLang="zh-CN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9590" name="Rectangle 54"/>
            <p:cNvSpPr>
              <a:spLocks noChangeArrowheads="1"/>
            </p:cNvSpPr>
            <p:nvPr/>
          </p:nvSpPr>
          <p:spPr bwMode="auto">
            <a:xfrm>
              <a:off x="4628" y="3325"/>
              <a:ext cx="436" cy="163"/>
            </a:xfrm>
            <a:prstGeom prst="rect">
              <a:avLst/>
            </a:prstGeom>
            <a:solidFill>
              <a:srgbClr val="FF0000"/>
            </a:solidFill>
            <a:ln w="20638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9591" name="Rectangle 55"/>
            <p:cNvSpPr>
              <a:spLocks noChangeArrowheads="1"/>
            </p:cNvSpPr>
            <p:nvPr/>
          </p:nvSpPr>
          <p:spPr bwMode="auto">
            <a:xfrm>
              <a:off x="4789" y="3353"/>
              <a:ext cx="127" cy="1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100" b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SP</a:t>
              </a:r>
              <a:endParaRPr lang="en-US" altLang="zh-CN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9592" name="Rectangle 56"/>
            <p:cNvSpPr>
              <a:spLocks noChangeArrowheads="1"/>
            </p:cNvSpPr>
            <p:nvPr/>
          </p:nvSpPr>
          <p:spPr bwMode="auto">
            <a:xfrm>
              <a:off x="4628" y="3107"/>
              <a:ext cx="436" cy="163"/>
            </a:xfrm>
            <a:prstGeom prst="rect">
              <a:avLst/>
            </a:prstGeom>
            <a:solidFill>
              <a:srgbClr val="FF0000"/>
            </a:solidFill>
            <a:ln w="20638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9593" name="Rectangle 57"/>
            <p:cNvSpPr>
              <a:spLocks noChangeArrowheads="1"/>
            </p:cNvSpPr>
            <p:nvPr/>
          </p:nvSpPr>
          <p:spPr bwMode="auto">
            <a:xfrm>
              <a:off x="4789" y="3135"/>
              <a:ext cx="127" cy="1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100" b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SP</a:t>
              </a:r>
              <a:endParaRPr lang="en-US" altLang="zh-CN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9594" name="Rectangle 58"/>
            <p:cNvSpPr>
              <a:spLocks noChangeArrowheads="1"/>
            </p:cNvSpPr>
            <p:nvPr/>
          </p:nvSpPr>
          <p:spPr bwMode="auto">
            <a:xfrm>
              <a:off x="4628" y="2889"/>
              <a:ext cx="436" cy="163"/>
            </a:xfrm>
            <a:prstGeom prst="rect">
              <a:avLst/>
            </a:prstGeom>
            <a:solidFill>
              <a:srgbClr val="FF0000"/>
            </a:solidFill>
            <a:ln w="20638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9595" name="Rectangle 59"/>
            <p:cNvSpPr>
              <a:spLocks noChangeArrowheads="1"/>
            </p:cNvSpPr>
            <p:nvPr/>
          </p:nvSpPr>
          <p:spPr bwMode="auto">
            <a:xfrm>
              <a:off x="4789" y="2917"/>
              <a:ext cx="127" cy="1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100" b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SP</a:t>
              </a:r>
              <a:endParaRPr lang="en-US" altLang="zh-CN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9596" name="Rectangle 60"/>
            <p:cNvSpPr>
              <a:spLocks noChangeArrowheads="1"/>
            </p:cNvSpPr>
            <p:nvPr/>
          </p:nvSpPr>
          <p:spPr bwMode="auto">
            <a:xfrm>
              <a:off x="5119" y="2902"/>
              <a:ext cx="259" cy="805"/>
            </a:xfrm>
            <a:prstGeom prst="rect">
              <a:avLst/>
            </a:prstGeom>
            <a:solidFill>
              <a:srgbClr val="FA9EEC"/>
            </a:solidFill>
            <a:ln w="20638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9597" name="Rectangle 61"/>
            <p:cNvSpPr>
              <a:spLocks noChangeArrowheads="1"/>
            </p:cNvSpPr>
            <p:nvPr/>
          </p:nvSpPr>
          <p:spPr bwMode="auto">
            <a:xfrm>
              <a:off x="5163" y="3251"/>
              <a:ext cx="191" cy="1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1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SFU</a:t>
              </a:r>
              <a:endParaRPr lang="en-US" altLang="zh-CN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9598" name="Rectangle 62"/>
            <p:cNvSpPr>
              <a:spLocks noChangeArrowheads="1"/>
            </p:cNvSpPr>
            <p:nvPr/>
          </p:nvSpPr>
          <p:spPr bwMode="auto">
            <a:xfrm>
              <a:off x="3757" y="2445"/>
              <a:ext cx="1579" cy="164"/>
            </a:xfrm>
            <a:prstGeom prst="rect">
              <a:avLst/>
            </a:prstGeom>
            <a:solidFill>
              <a:srgbClr val="FFFF99"/>
            </a:solidFill>
            <a:ln w="20638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9599" name="Rectangle 63"/>
            <p:cNvSpPr>
              <a:spLocks noChangeArrowheads="1"/>
            </p:cNvSpPr>
            <p:nvPr/>
          </p:nvSpPr>
          <p:spPr bwMode="auto">
            <a:xfrm>
              <a:off x="4012" y="2475"/>
              <a:ext cx="1204" cy="1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1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Instruction Fetch/Dispatch</a:t>
              </a:r>
              <a:endParaRPr lang="en-US" altLang="zh-CN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9600" name="Rectangle 64"/>
            <p:cNvSpPr>
              <a:spLocks noChangeArrowheads="1"/>
            </p:cNvSpPr>
            <p:nvPr/>
          </p:nvSpPr>
          <p:spPr bwMode="auto">
            <a:xfrm>
              <a:off x="3757" y="2256"/>
              <a:ext cx="708" cy="135"/>
            </a:xfrm>
            <a:prstGeom prst="rect">
              <a:avLst/>
            </a:prstGeom>
            <a:solidFill>
              <a:srgbClr val="4D92E6"/>
            </a:solidFill>
            <a:ln w="20638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9601" name="Rectangle 65"/>
            <p:cNvSpPr>
              <a:spLocks noChangeArrowheads="1"/>
            </p:cNvSpPr>
            <p:nvPr/>
          </p:nvSpPr>
          <p:spPr bwMode="auto">
            <a:xfrm>
              <a:off x="3814" y="2256"/>
              <a:ext cx="632" cy="1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1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Instruction L1</a:t>
              </a:r>
              <a:endParaRPr lang="en-US" altLang="zh-CN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9602" name="Rectangle 66"/>
            <p:cNvSpPr>
              <a:spLocks noChangeArrowheads="1"/>
            </p:cNvSpPr>
            <p:nvPr/>
          </p:nvSpPr>
          <p:spPr bwMode="auto">
            <a:xfrm>
              <a:off x="4628" y="2256"/>
              <a:ext cx="708" cy="135"/>
            </a:xfrm>
            <a:prstGeom prst="rect">
              <a:avLst/>
            </a:prstGeom>
            <a:solidFill>
              <a:srgbClr val="4D92E6"/>
            </a:solidFill>
            <a:ln w="20638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9603" name="Rectangle 67"/>
            <p:cNvSpPr>
              <a:spLocks noChangeArrowheads="1"/>
            </p:cNvSpPr>
            <p:nvPr/>
          </p:nvSpPr>
          <p:spPr bwMode="auto">
            <a:xfrm>
              <a:off x="4822" y="2256"/>
              <a:ext cx="345" cy="1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1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Data L1</a:t>
              </a:r>
              <a:endParaRPr lang="en-US" altLang="zh-CN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9604" name="Rectangle 68"/>
            <p:cNvSpPr>
              <a:spLocks noChangeArrowheads="1"/>
            </p:cNvSpPr>
            <p:nvPr/>
          </p:nvSpPr>
          <p:spPr bwMode="auto">
            <a:xfrm>
              <a:off x="3958" y="2112"/>
              <a:ext cx="1285" cy="12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2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Streaming Multiprocessor</a:t>
              </a:r>
              <a:endParaRPr lang="en-US" altLang="zh-CN" sz="12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9605" name="Rectangle 69"/>
            <p:cNvSpPr>
              <a:spLocks noChangeArrowheads="1"/>
            </p:cNvSpPr>
            <p:nvPr/>
          </p:nvSpPr>
          <p:spPr bwMode="auto">
            <a:xfrm>
              <a:off x="3763" y="2679"/>
              <a:ext cx="1579" cy="164"/>
            </a:xfrm>
            <a:prstGeom prst="rect">
              <a:avLst/>
            </a:prstGeom>
            <a:solidFill>
              <a:schemeClr val="folHlink"/>
            </a:solidFill>
            <a:ln w="20638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9606" name="Rectangle 70"/>
            <p:cNvSpPr>
              <a:spLocks noChangeArrowheads="1"/>
            </p:cNvSpPr>
            <p:nvPr/>
          </p:nvSpPr>
          <p:spPr bwMode="auto">
            <a:xfrm>
              <a:off x="4221" y="2708"/>
              <a:ext cx="716" cy="11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zh-CN" sz="1100" b="1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Shared Memory</a:t>
              </a:r>
              <a:endParaRPr lang="en-US" altLang="zh-CN" sz="20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Example of Hiding Memory Latency</a:t>
            </a:r>
            <a:endParaRPr lang="zh-CN" altLang="en-US" smtClean="0"/>
          </a:p>
        </p:txBody>
      </p:sp>
      <p:sp>
        <p:nvSpPr>
          <p:cNvPr id="450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G80</a:t>
            </a:r>
            <a:r>
              <a:rPr lang="en-US" altLang="zh-CN" sz="2400" dirty="0" smtClean="0">
                <a:ea typeface="宋体" panose="02010600030101010101" pitchFamily="2" charset="-122"/>
              </a:rPr>
              <a:t>:</a:t>
            </a:r>
          </a:p>
          <a:p>
            <a:pPr lvl="1"/>
            <a:r>
              <a:rPr lang="zh-CN" altLang="en-US" sz="2400" dirty="0" smtClean="0">
                <a:ea typeface="宋体" panose="02010600030101010101" pitchFamily="2" charset="-122"/>
              </a:rPr>
              <a:t>执行</a:t>
            </a:r>
            <a:r>
              <a:rPr lang="en-US" altLang="zh-CN" sz="2400" dirty="0" smtClean="0">
                <a:ea typeface="宋体" panose="02010600030101010101" pitchFamily="2" charset="-122"/>
              </a:rPr>
              <a:t>warp</a:t>
            </a:r>
            <a:r>
              <a:rPr lang="zh-CN" altLang="en-US" sz="2400" dirty="0" smtClean="0">
                <a:ea typeface="宋体" panose="02010600030101010101" pitchFamily="2" charset="-122"/>
              </a:rPr>
              <a:t>全部线程的一条指令需要</a:t>
            </a:r>
            <a:r>
              <a:rPr lang="en-US" altLang="zh-CN" sz="2400" dirty="0" smtClean="0">
                <a:ea typeface="宋体" panose="02010600030101010101" pitchFamily="2" charset="-122"/>
              </a:rPr>
              <a:t>4</a:t>
            </a:r>
            <a:r>
              <a:rPr lang="zh-CN" altLang="en-US" sz="2400" dirty="0" smtClean="0">
                <a:ea typeface="宋体" panose="02010600030101010101" pitchFamily="2" charset="-122"/>
              </a:rPr>
              <a:t>个时钟</a:t>
            </a:r>
            <a:r>
              <a:rPr lang="en-US" altLang="zh-CN" sz="2400" dirty="0" smtClean="0">
                <a:ea typeface="宋体" panose="02010600030101010101" pitchFamily="2" charset="-122"/>
              </a:rPr>
              <a:t>cycle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假定</a:t>
            </a:r>
            <a:r>
              <a:rPr lang="en-US" altLang="zh-CN" sz="2400" dirty="0" smtClean="0"/>
              <a:t>1 global memory access /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8 instructions</a:t>
            </a:r>
          </a:p>
          <a:p>
            <a:pPr lvl="1"/>
            <a:r>
              <a:rPr lang="en-US" altLang="zh-CN" sz="2400" dirty="0" smtClean="0"/>
              <a:t>A 400-cycle global memory latency</a:t>
            </a:r>
          </a:p>
          <a:p>
            <a:pPr lvl="1"/>
            <a:r>
              <a:rPr lang="en-US" altLang="zh-CN" sz="2400" dirty="0" smtClean="0"/>
              <a:t>How many warps are needed to tolerate the latency?</a:t>
            </a:r>
          </a:p>
          <a:p>
            <a:pPr lvl="1"/>
            <a:endParaRPr lang="en-US" altLang="zh-CN" sz="2000" dirty="0" smtClean="0"/>
          </a:p>
          <a:p>
            <a:endParaRPr lang="zh-CN" altLang="en-US" sz="2400" dirty="0" smtClean="0"/>
          </a:p>
        </p:txBody>
      </p:sp>
      <p:sp>
        <p:nvSpPr>
          <p:cNvPr id="450564" name="Text Box 4"/>
          <p:cNvSpPr txBox="1">
            <a:spLocks noChangeArrowheads="1"/>
          </p:cNvSpPr>
          <p:nvPr/>
        </p:nvSpPr>
        <p:spPr bwMode="auto">
          <a:xfrm>
            <a:off x="1071538" y="4000504"/>
            <a:ext cx="6507163" cy="1200329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altLang="zh-CN" b="1" dirty="0">
                <a:ea typeface="宋体" panose="02010600030101010101" pitchFamily="2" charset="-122"/>
              </a:rPr>
              <a:t>400 cycles * 1 MEM/ 8 </a:t>
            </a:r>
            <a:r>
              <a:rPr lang="en-US" altLang="zh-CN" b="1" dirty="0" smtClean="0">
                <a:ea typeface="宋体" panose="02010600030101010101" pitchFamily="2" charset="-122"/>
              </a:rPr>
              <a:t>instructions  </a:t>
            </a:r>
            <a:r>
              <a:rPr lang="en-US" altLang="zh-CN" b="1" dirty="0">
                <a:ea typeface="宋体" panose="02010600030101010101" pitchFamily="2" charset="-122"/>
              </a:rPr>
              <a:t>= 50 cycles per instruction on average</a:t>
            </a:r>
          </a:p>
          <a:p>
            <a:r>
              <a:rPr lang="en-US" altLang="zh-CN" b="1" dirty="0">
                <a:ea typeface="宋体" panose="02010600030101010101" pitchFamily="2" charset="-122"/>
              </a:rPr>
              <a:t>50 cycles / 4 cycles per warp = 12.5 </a:t>
            </a:r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 13</a:t>
            </a:r>
            <a:r>
              <a:rPr lang="en-US" altLang="zh-CN" b="1" dirty="0">
                <a:ea typeface="宋体" panose="02010600030101010101" pitchFamily="2" charset="-122"/>
              </a:rPr>
              <a:t> warps to keep an SM busy</a:t>
            </a:r>
            <a:endParaRPr lang="en-US" altLang="zh-CN" b="1" dirty="0">
              <a:latin typeface="Arial Narrow Bold" pitchFamily="1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6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Arithmetic Instruction Throughput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>
                <a:latin typeface="Arial Narrow Bold" pitchFamily="1" charset="0"/>
              </a:rPr>
              <a:t>4 clock cycles</a:t>
            </a:r>
          </a:p>
          <a:p>
            <a:pPr lvl="1"/>
            <a:r>
              <a:rPr lang="en-US" altLang="zh-CN" b="0" dirty="0" smtClean="0">
                <a:latin typeface="Arial Narrow Bold" pitchFamily="1" charset="0"/>
              </a:rPr>
              <a:t>Single-precision floating-point add, multiply, and multiply-add,</a:t>
            </a:r>
          </a:p>
          <a:p>
            <a:pPr lvl="1"/>
            <a:r>
              <a:rPr lang="en-US" altLang="zh-CN" b="0" dirty="0" smtClean="0">
                <a:latin typeface="Arial Narrow Bold" pitchFamily="1" charset="0"/>
              </a:rPr>
              <a:t>Integer add, 24-bit integer multiplication</a:t>
            </a:r>
          </a:p>
          <a:p>
            <a:pPr lvl="1"/>
            <a:r>
              <a:rPr lang="en-US" altLang="zh-CN" b="0" dirty="0" smtClean="0">
                <a:latin typeface="Arial Narrow Bold" pitchFamily="1" charset="0"/>
              </a:rPr>
              <a:t>Bitwise operations, compare, min, max, type conversion instruction;</a:t>
            </a:r>
          </a:p>
        </p:txBody>
      </p:sp>
      <p:sp>
        <p:nvSpPr>
          <p:cNvPr id="460804" name="Text Box 4"/>
          <p:cNvSpPr txBox="1">
            <a:spLocks noChangeArrowheads="1"/>
          </p:cNvSpPr>
          <p:nvPr/>
        </p:nvSpPr>
        <p:spPr bwMode="auto">
          <a:xfrm>
            <a:off x="5214938" y="4171950"/>
            <a:ext cx="3689350" cy="209232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 Narrow Bold" pitchFamily="1" charset="0"/>
                <a:ea typeface="宋体" panose="02010600030101010101" pitchFamily="2" charset="-122"/>
              </a:rPr>
              <a:t>Note.</a:t>
            </a:r>
          </a:p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 Narrow Bold" pitchFamily="1" charset="0"/>
                <a:ea typeface="宋体" panose="02010600030101010101" pitchFamily="2" charset="-122"/>
              </a:rPr>
              <a:t>1. A warp is issued in 4 cycles</a:t>
            </a:r>
          </a:p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 Narrow Bold" pitchFamily="1" charset="0"/>
                <a:ea typeface="宋体" panose="02010600030101010101" pitchFamily="2" charset="-122"/>
              </a:rPr>
              <a:t>2. Arithmetic op’s are pipelined.</a:t>
            </a:r>
          </a:p>
          <a:p>
            <a:pPr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  <a:latin typeface="Arial Narrow Bold" pitchFamily="1" charset="0"/>
                <a:ea typeface="宋体" panose="02010600030101010101" pitchFamily="2" charset="-122"/>
              </a:rPr>
              <a:t>3. Still possible to have 8 op’s ready in each cycle.</a:t>
            </a:r>
            <a:r>
              <a:rPr lang="en-US" altLang="zh-CN" sz="2000">
                <a:solidFill>
                  <a:srgbClr val="FF00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Arithmetic Instruction Throughput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>
                <a:latin typeface="Arial Narrow Bold" pitchFamily="1" charset="0"/>
              </a:rPr>
              <a:t>16 clock cycles</a:t>
            </a:r>
          </a:p>
          <a:p>
            <a:pPr lvl="1"/>
            <a:r>
              <a:rPr lang="en-US" altLang="zh-CN" b="0" dirty="0" smtClean="0">
                <a:latin typeface="Arial Narrow Bold" pitchFamily="1" charset="0"/>
              </a:rPr>
              <a:t>Reciprocal(</a:t>
            </a:r>
            <a:r>
              <a:rPr lang="zh-CN" altLang="en-US" sz="1200" b="0" dirty="0" smtClean="0">
                <a:latin typeface="Arial Narrow Bold" pitchFamily="1" charset="0"/>
              </a:rPr>
              <a:t>倒数</a:t>
            </a:r>
            <a:r>
              <a:rPr lang="en-US" altLang="zh-CN" b="0" dirty="0" smtClean="0">
                <a:latin typeface="Arial Narrow Bold" pitchFamily="1" charset="0"/>
              </a:rPr>
              <a:t>), reciprocal square root, …</a:t>
            </a:r>
          </a:p>
          <a:p>
            <a:pPr lvl="1"/>
            <a:r>
              <a:rPr lang="en-US" altLang="zh-CN" dirty="0" smtClean="0">
                <a:latin typeface="Arial Narrow Bold" pitchFamily="1" charset="0"/>
                <a:ea typeface="宋体" panose="02010600030101010101" pitchFamily="2" charset="-122"/>
              </a:rPr>
              <a:t>32-bit Integer multiplication</a:t>
            </a:r>
          </a:p>
          <a:p>
            <a:r>
              <a:rPr lang="en-US" altLang="zh-CN" dirty="0" smtClean="0">
                <a:latin typeface="Arial Narrow Bold" pitchFamily="1" charset="0"/>
                <a:ea typeface="宋体" panose="02010600030101010101" pitchFamily="2" charset="-122"/>
              </a:rPr>
              <a:t>Other functions are combinations of the above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  <a:latin typeface="Arial Narrow Bold" pitchFamily="1" charset="0"/>
                <a:ea typeface="宋体" panose="02010600030101010101" pitchFamily="2" charset="-122"/>
              </a:rPr>
              <a:t>y / x == </a:t>
            </a:r>
            <a:r>
              <a:rPr lang="en-US" altLang="zh-CN" dirty="0" err="1" smtClean="0">
                <a:solidFill>
                  <a:srgbClr val="FF0000"/>
                </a:solidFill>
                <a:latin typeface="Arial Narrow Bold" pitchFamily="1" charset="0"/>
                <a:ea typeface="宋体" panose="02010600030101010101" pitchFamily="2" charset="-122"/>
              </a:rPr>
              <a:t>rcp</a:t>
            </a:r>
            <a:r>
              <a:rPr lang="en-US" altLang="zh-CN" dirty="0" smtClean="0">
                <a:solidFill>
                  <a:srgbClr val="FF0000"/>
                </a:solidFill>
                <a:latin typeface="Arial Narrow Bold" pitchFamily="1" charset="0"/>
                <a:ea typeface="宋体" panose="02010600030101010101" pitchFamily="2" charset="-122"/>
              </a:rPr>
              <a:t>(x) * y 	//20</a:t>
            </a:r>
            <a:r>
              <a:rPr lang="en-US" altLang="zh-CN" dirty="0" smtClean="0">
                <a:latin typeface="Arial Narrow Bold" pitchFamily="1" charset="0"/>
                <a:ea typeface="宋体" panose="02010600030101010101" pitchFamily="2" charset="-122"/>
              </a:rPr>
              <a:t> cycles per warp</a:t>
            </a:r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  <a:latin typeface="Arial Narrow Bold" pitchFamily="1" charset="0"/>
                <a:ea typeface="宋体" panose="02010600030101010101" pitchFamily="2" charset="-122"/>
              </a:rPr>
              <a:t>sqrt</a:t>
            </a:r>
            <a:r>
              <a:rPr lang="en-US" altLang="zh-CN" dirty="0" smtClean="0">
                <a:solidFill>
                  <a:srgbClr val="FF0000"/>
                </a:solidFill>
                <a:latin typeface="Arial Narrow Bold" pitchFamily="1" charset="0"/>
                <a:ea typeface="宋体" panose="02010600030101010101" pitchFamily="2" charset="-122"/>
              </a:rPr>
              <a:t>(x) == </a:t>
            </a:r>
            <a:r>
              <a:rPr lang="en-US" altLang="zh-CN" dirty="0" err="1" smtClean="0">
                <a:solidFill>
                  <a:srgbClr val="FF0000"/>
                </a:solidFill>
                <a:latin typeface="Arial Narrow Bold" pitchFamily="1" charset="0"/>
                <a:ea typeface="宋体" panose="02010600030101010101" pitchFamily="2" charset="-122"/>
              </a:rPr>
              <a:t>rcp</a:t>
            </a:r>
            <a:r>
              <a:rPr lang="en-US" altLang="zh-CN" dirty="0" smtClean="0">
                <a:solidFill>
                  <a:srgbClr val="FF0000"/>
                </a:solidFill>
                <a:latin typeface="Arial Narrow Bold" pitchFamily="1" charset="0"/>
                <a:ea typeface="宋体" panose="02010600030101010101" pitchFamily="2" charset="-122"/>
              </a:rPr>
              <a:t>(</a:t>
            </a:r>
            <a:r>
              <a:rPr lang="en-US" altLang="zh-CN" dirty="0" err="1" smtClean="0">
                <a:solidFill>
                  <a:srgbClr val="FF0000"/>
                </a:solidFill>
                <a:latin typeface="Arial Narrow Bold" pitchFamily="1" charset="0"/>
                <a:ea typeface="宋体" panose="02010600030101010101" pitchFamily="2" charset="-122"/>
              </a:rPr>
              <a:t>rsqrt</a:t>
            </a:r>
            <a:r>
              <a:rPr lang="en-US" altLang="zh-CN" dirty="0" smtClean="0">
                <a:solidFill>
                  <a:srgbClr val="FF0000"/>
                </a:solidFill>
                <a:latin typeface="Arial Narrow Bold" pitchFamily="1" charset="0"/>
                <a:ea typeface="宋体" panose="02010600030101010101" pitchFamily="2" charset="-122"/>
              </a:rPr>
              <a:t>(x)) //32</a:t>
            </a:r>
            <a:r>
              <a:rPr lang="en-US" altLang="zh-CN" dirty="0" smtClean="0">
                <a:latin typeface="Arial Narrow Bold" pitchFamily="1" charset="0"/>
                <a:ea typeface="宋体" panose="02010600030101010101" pitchFamily="2" charset="-122"/>
              </a:rPr>
              <a:t> cycles per warp</a:t>
            </a:r>
          </a:p>
          <a:p>
            <a:r>
              <a:rPr lang="en-US" altLang="zh-CN" b="0" dirty="0" smtClean="0">
                <a:latin typeface="Arial Narrow Bold" pitchFamily="1" charset="0"/>
              </a:rPr>
              <a:t>Integer division and modulo operation are costly!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850" name="Picture 2" descr="S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6" y="2071678"/>
            <a:ext cx="4251848" cy="2928958"/>
          </a:xfrm>
          <a:prstGeom prst="rect">
            <a:avLst/>
          </a:prstGeom>
          <a:noFill/>
        </p:spPr>
      </p:pic>
      <p:sp>
        <p:nvSpPr>
          <p:cNvPr id="46285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浮点数精度</a:t>
            </a:r>
          </a:p>
        </p:txBody>
      </p:sp>
      <p:sp>
        <p:nvSpPr>
          <p:cNvPr id="4628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14282" y="1285860"/>
            <a:ext cx="5568981" cy="48069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GT200</a:t>
            </a:r>
            <a:r>
              <a:rPr lang="zh-CN" altLang="en-US" sz="2400" dirty="0" smtClean="0"/>
              <a:t>之前的</a:t>
            </a:r>
            <a:r>
              <a:rPr lang="en-US" altLang="zh-CN" sz="2400" dirty="0" smtClean="0"/>
              <a:t>GPU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IEEE-754 Floating Point Standard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单精度浮点数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GT200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增加双精度浮点数支持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SP</a:t>
            </a:r>
            <a:r>
              <a:rPr lang="zh-CN" altLang="en-US" sz="2000" dirty="0" smtClean="0">
                <a:ea typeface="宋体" panose="02010600030101010101" pitchFamily="2" charset="-122"/>
              </a:rPr>
              <a:t>仍然只支持单精度浮点数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每个</a:t>
            </a:r>
            <a:r>
              <a:rPr lang="en-US" altLang="zh-CN" sz="2000" dirty="0" smtClean="0">
                <a:ea typeface="宋体" panose="02010600030101010101" pitchFamily="2" charset="-122"/>
              </a:rPr>
              <a:t>SM</a:t>
            </a:r>
            <a:r>
              <a:rPr lang="zh-CN" altLang="en-US" sz="2000" dirty="0" smtClean="0">
                <a:ea typeface="宋体" panose="02010600030101010101" pitchFamily="2" charset="-122"/>
              </a:rPr>
              <a:t>配置一个双精度浮点单元</a:t>
            </a:r>
          </a:p>
          <a:p>
            <a:pPr lvl="2">
              <a:lnSpc>
                <a:spcPct val="150000"/>
              </a:lnSpc>
            </a:pPr>
            <a:r>
              <a:rPr lang="zh-CN" altLang="en-US" sz="1800" dirty="0" smtClean="0">
                <a:ea typeface="宋体" panose="02010600030101010101" pitchFamily="2" charset="-122"/>
              </a:rPr>
              <a:t>双精度比单精度运算慢</a:t>
            </a:r>
            <a:r>
              <a:rPr lang="en-US" altLang="zh-CN" sz="1800" dirty="0" smtClean="0">
                <a:ea typeface="宋体" panose="02010600030101010101" pitchFamily="2" charset="-122"/>
              </a:rPr>
              <a:t>8-12</a:t>
            </a:r>
            <a:r>
              <a:rPr lang="zh-CN" altLang="en-US" sz="1800" dirty="0" smtClean="0">
                <a:ea typeface="宋体" panose="02010600030101010101" pitchFamily="2" charset="-122"/>
              </a:rPr>
              <a:t>倍</a:t>
            </a:r>
          </a:p>
          <a:p>
            <a:pPr lvl="1"/>
            <a:endParaRPr lang="en-US" altLang="zh-CN" sz="20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控制流</a:t>
            </a:r>
            <a:r>
              <a:rPr lang="en-US" altLang="zh-CN" smtClean="0"/>
              <a:t>(Control Flow)</a:t>
            </a:r>
          </a:p>
        </p:txBody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20" y="1643050"/>
            <a:ext cx="5786478" cy="428628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ea typeface="宋体" panose="02010600030101010101" pitchFamily="2" charset="-122"/>
              </a:rPr>
              <a:t>同一</a:t>
            </a:r>
            <a:r>
              <a:rPr lang="en-US" altLang="zh-CN" sz="2400" dirty="0" smtClean="0">
                <a:ea typeface="宋体" panose="02010600030101010101" pitchFamily="2" charset="-122"/>
              </a:rPr>
              <a:t>warp</a:t>
            </a:r>
            <a:r>
              <a:rPr lang="zh-CN" altLang="en-US" sz="2400" dirty="0" smtClean="0">
                <a:ea typeface="宋体" panose="02010600030101010101" pitchFamily="2" charset="-122"/>
              </a:rPr>
              <a:t>内的分支语句可能执行不同的指令路径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不同指令路径的线程只能顺序执行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1800" dirty="0" smtClean="0">
                <a:ea typeface="宋体" panose="02010600030101010101" pitchFamily="2" charset="-122"/>
              </a:rPr>
              <a:t>每次执行</a:t>
            </a:r>
            <a:r>
              <a:rPr lang="en-US" altLang="zh-CN" sz="1800" dirty="0" smtClean="0">
                <a:ea typeface="宋体" panose="02010600030101010101" pitchFamily="2" charset="-122"/>
              </a:rPr>
              <a:t>warp</a:t>
            </a:r>
            <a:r>
              <a:rPr lang="zh-CN" altLang="en-US" sz="1800" dirty="0" smtClean="0">
                <a:ea typeface="宋体" panose="02010600030101010101" pitchFamily="2" charset="-122"/>
              </a:rPr>
              <a:t>中一条可能的路径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zh-CN" sz="1800" dirty="0" smtClean="0">
                <a:ea typeface="宋体" panose="02010600030101010101" pitchFamily="2" charset="-122"/>
              </a:rPr>
              <a:t>N</a:t>
            </a:r>
            <a:r>
              <a:rPr lang="zh-CN" altLang="en-US" sz="1800" dirty="0" smtClean="0">
                <a:ea typeface="宋体" panose="02010600030101010101" pitchFamily="2" charset="-122"/>
              </a:rPr>
              <a:t>条指令路径→</a:t>
            </a:r>
            <a:r>
              <a:rPr lang="en-US" altLang="zh-CN" sz="1800" dirty="0" smtClean="0">
                <a:ea typeface="宋体" panose="02010600030101010101" pitchFamily="2" charset="-122"/>
              </a:rPr>
              <a:t>1/N throughput</a:t>
            </a:r>
            <a:endParaRPr lang="zh-CN" altLang="zh-CN" sz="18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只需要考虑同一</a:t>
            </a:r>
            <a:r>
              <a:rPr lang="en-US" altLang="zh-CN" sz="2000" dirty="0" smtClean="0">
                <a:ea typeface="宋体" panose="02010600030101010101" pitchFamily="2" charset="-122"/>
              </a:rPr>
              <a:t>warp</a:t>
            </a:r>
            <a:r>
              <a:rPr lang="zh-CN" altLang="en-US" sz="2000" dirty="0" smtClean="0">
                <a:ea typeface="宋体" panose="02010600030101010101" pitchFamily="2" charset="-122"/>
              </a:rPr>
              <a:t>即可，不同</a:t>
            </a:r>
            <a:r>
              <a:rPr lang="en-US" altLang="zh-CN" sz="2000" dirty="0" smtClean="0">
                <a:ea typeface="宋体" panose="02010600030101010101" pitchFamily="2" charset="-122"/>
              </a:rPr>
              <a:t>warp</a:t>
            </a:r>
            <a:r>
              <a:rPr lang="zh-CN" altLang="en-US" sz="2000" dirty="0" smtClean="0">
                <a:ea typeface="宋体" panose="02010600030101010101" pitchFamily="2" charset="-122"/>
              </a:rPr>
              <a:t>的不同的指令路径不具相关性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ea typeface="宋体" panose="02010600030101010101" pitchFamily="2" charset="-122"/>
              </a:rPr>
              <a:t>G80</a:t>
            </a:r>
            <a:r>
              <a:rPr lang="zh-CN" altLang="en-US" sz="2000" dirty="0" smtClean="0">
                <a:ea typeface="宋体" panose="02010600030101010101" pitchFamily="2" charset="-122"/>
              </a:rPr>
              <a:t>上使用指令预测技术加速指令执行</a:t>
            </a:r>
          </a:p>
        </p:txBody>
      </p:sp>
      <p:pic>
        <p:nvPicPr>
          <p:cNvPr id="4638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3116"/>
            <a:ext cx="2871787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控制流</a:t>
            </a:r>
            <a:r>
              <a:rPr lang="en-US" altLang="zh-CN" smtClean="0"/>
              <a:t>(Control Flow)</a:t>
            </a:r>
            <a:endParaRPr lang="zh-CN" altLang="en-US" smtClean="0"/>
          </a:p>
        </p:txBody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常见情况</a:t>
            </a:r>
            <a:r>
              <a:rPr lang="en-US" altLang="zh-CN" dirty="0" smtClean="0">
                <a:ea typeface="宋体" panose="02010600030101010101" pitchFamily="2" charset="-122"/>
              </a:rPr>
              <a:t>: </a:t>
            </a:r>
            <a:r>
              <a:rPr lang="zh-CN" altLang="en-US" dirty="0" smtClean="0">
                <a:ea typeface="宋体" panose="02010600030101010101" pitchFamily="2" charset="-122"/>
              </a:rPr>
              <a:t>分支条件是</a:t>
            </a:r>
            <a:r>
              <a:rPr lang="en-US" altLang="zh-CN" dirty="0" smtClean="0">
                <a:ea typeface="宋体" panose="02010600030101010101" pitchFamily="2" charset="-122"/>
              </a:rPr>
              <a:t>thread ID</a:t>
            </a:r>
            <a:r>
              <a:rPr lang="zh-CN" altLang="en-US" dirty="0" smtClean="0">
                <a:ea typeface="宋体" panose="02010600030101010101" pitchFamily="2" charset="-122"/>
              </a:rPr>
              <a:t>的函数时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容易导致</a:t>
            </a:r>
            <a:r>
              <a:rPr lang="en-US" altLang="zh-CN" dirty="0" smtClean="0">
                <a:ea typeface="宋体" panose="02010600030101010101" pitchFamily="2" charset="-122"/>
              </a:rPr>
              <a:t>divergence</a:t>
            </a:r>
          </a:p>
          <a:p>
            <a:pPr lvl="1" eaLnBrk="1" hangingPunct="1">
              <a:lnSpc>
                <a:spcPct val="80000"/>
              </a:lnSpc>
            </a:pPr>
            <a:endParaRPr lang="en-US" altLang="zh-CN" sz="20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Example with divergence: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800" dirty="0" smtClean="0">
                <a:ea typeface="宋体" panose="02010600030101010101" pitchFamily="2" charset="-122"/>
              </a:rPr>
              <a:t>If (</a:t>
            </a:r>
            <a:r>
              <a:rPr lang="en-US" altLang="zh-CN" sz="1800" dirty="0" err="1" smtClean="0">
                <a:ea typeface="宋体" panose="02010600030101010101" pitchFamily="2" charset="-122"/>
              </a:rPr>
              <a:t>threadIdx.x</a:t>
            </a:r>
            <a:r>
              <a:rPr lang="en-US" altLang="zh-CN" sz="1800" dirty="0" smtClean="0">
                <a:ea typeface="宋体" panose="02010600030101010101" pitchFamily="2" charset="-122"/>
              </a:rPr>
              <a:t> &gt; 2) { } </a:t>
            </a:r>
          </a:p>
          <a:p>
            <a:pPr lvl="3" eaLnBrk="1" hangingPunct="1">
              <a:lnSpc>
                <a:spcPct val="80000"/>
              </a:lnSpc>
            </a:pPr>
            <a:r>
              <a:rPr lang="zh-CN" altLang="en-US" sz="1800" dirty="0" smtClean="0">
                <a:ea typeface="宋体" panose="02010600030101010101" pitchFamily="2" charset="-122"/>
              </a:rPr>
              <a:t>在</a:t>
            </a:r>
            <a:r>
              <a:rPr lang="en-US" altLang="zh-CN" sz="1800" dirty="0" smtClean="0">
                <a:ea typeface="宋体" panose="02010600030101010101" pitchFamily="2" charset="-122"/>
              </a:rPr>
              <a:t>thread block</a:t>
            </a:r>
            <a:r>
              <a:rPr lang="zh-CN" altLang="en-US" sz="1800" dirty="0" smtClean="0">
                <a:ea typeface="宋体" panose="02010600030101010101" pitchFamily="2" charset="-122"/>
              </a:rPr>
              <a:t>产生两条不同指令路径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800" dirty="0" smtClean="0">
                <a:ea typeface="宋体" panose="02010600030101010101" pitchFamily="2" charset="-122"/>
              </a:rPr>
              <a:t>Branch granularity &lt; warp size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800" dirty="0" smtClean="0">
                <a:ea typeface="宋体" panose="02010600030101010101" pitchFamily="2" charset="-122"/>
              </a:rPr>
              <a:t>threads 0 and 1</a:t>
            </a:r>
            <a:r>
              <a:rPr lang="zh-CN" altLang="en-US" sz="1800" dirty="0" smtClean="0">
                <a:ea typeface="宋体" panose="02010600030101010101" pitchFamily="2" charset="-122"/>
              </a:rPr>
              <a:t>与</a:t>
            </a:r>
            <a:r>
              <a:rPr lang="en-US" altLang="zh-CN" sz="1800" dirty="0" smtClean="0">
                <a:ea typeface="宋体" panose="02010600030101010101" pitchFamily="2" charset="-122"/>
              </a:rPr>
              <a:t>1st warp</a:t>
            </a:r>
            <a:r>
              <a:rPr lang="zh-CN" altLang="en-US" sz="1800" dirty="0" smtClean="0">
                <a:ea typeface="宋体" panose="02010600030101010101" pitchFamily="2" charset="-122"/>
              </a:rPr>
              <a:t>中其它指令的指令路径不同</a:t>
            </a:r>
          </a:p>
          <a:p>
            <a:pPr lvl="1" eaLnBrk="1" hangingPunct="1">
              <a:lnSpc>
                <a:spcPct val="80000"/>
              </a:lnSpc>
            </a:pPr>
            <a:endParaRPr lang="en-US" altLang="zh-CN" sz="20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Example without divergence: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800" dirty="0" smtClean="0">
                <a:ea typeface="宋体" panose="02010600030101010101" pitchFamily="2" charset="-122"/>
              </a:rPr>
              <a:t>If (</a:t>
            </a:r>
            <a:r>
              <a:rPr lang="en-US" altLang="zh-CN" sz="1800" dirty="0" err="1" smtClean="0">
                <a:ea typeface="宋体" panose="02010600030101010101" pitchFamily="2" charset="-122"/>
              </a:rPr>
              <a:t>threadIdx.x</a:t>
            </a:r>
            <a:r>
              <a:rPr lang="en-US" altLang="zh-CN" sz="1800" dirty="0" smtClean="0">
                <a:ea typeface="宋体" panose="02010600030101010101" pitchFamily="2" charset="-122"/>
              </a:rPr>
              <a:t> / WARP_SIZE &gt; 2) { } </a:t>
            </a:r>
          </a:p>
          <a:p>
            <a:pPr lvl="3" eaLnBrk="1" hangingPunct="1">
              <a:lnSpc>
                <a:spcPct val="80000"/>
              </a:lnSpc>
            </a:pPr>
            <a:r>
              <a:rPr lang="zh-CN" altLang="en-US" sz="1800" dirty="0" smtClean="0">
                <a:ea typeface="宋体" panose="02010600030101010101" pitchFamily="2" charset="-122"/>
              </a:rPr>
              <a:t>也在</a:t>
            </a:r>
            <a:r>
              <a:rPr lang="en-US" altLang="zh-CN" sz="1800" dirty="0" smtClean="0">
                <a:ea typeface="宋体" panose="02010600030101010101" pitchFamily="2" charset="-122"/>
              </a:rPr>
              <a:t>thread block</a:t>
            </a:r>
            <a:r>
              <a:rPr lang="zh-CN" altLang="en-US" sz="1800" dirty="0" smtClean="0">
                <a:ea typeface="宋体" panose="02010600030101010101" pitchFamily="2" charset="-122"/>
              </a:rPr>
              <a:t>产生两条不同指令路径</a:t>
            </a:r>
            <a:endParaRPr lang="en-US" altLang="zh-CN" sz="1800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sz="1800" dirty="0" smtClean="0">
                <a:ea typeface="宋体" panose="02010600030101010101" pitchFamily="2" charset="-122"/>
              </a:rPr>
              <a:t>Branch granularity is a whole multiple of warp size</a:t>
            </a:r>
          </a:p>
          <a:p>
            <a:pPr lvl="2" eaLnBrk="1" hangingPunct="1">
              <a:lnSpc>
                <a:spcPct val="80000"/>
              </a:lnSpc>
            </a:pPr>
            <a:r>
              <a:rPr lang="zh-CN" altLang="en-US" sz="1800" dirty="0" smtClean="0">
                <a:ea typeface="宋体" panose="02010600030101010101" pitchFamily="2" charset="-122"/>
              </a:rPr>
              <a:t>同一</a:t>
            </a:r>
            <a:r>
              <a:rPr lang="en-US" altLang="zh-CN" sz="1800" dirty="0" smtClean="0">
                <a:ea typeface="宋体" panose="02010600030101010101" pitchFamily="2" charset="-122"/>
              </a:rPr>
              <a:t>warp</a:t>
            </a:r>
            <a:r>
              <a:rPr lang="zh-CN" altLang="en-US" sz="1800" dirty="0" smtClean="0">
                <a:ea typeface="宋体" panose="02010600030101010101" pitchFamily="2" charset="-122"/>
              </a:rPr>
              <a:t>的所有线程具备相同指令路径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4" descr="从Folding@home项目看GPU通用计算发展 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4822825"/>
            <a:ext cx="3097213" cy="203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dirty="0" smtClean="0"/>
              <a:t>ATI&amp;NVIDIA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eaLnBrk="1" hangingPunct="1">
              <a:lnSpc>
                <a:spcPct val="110000"/>
              </a:lnSpc>
            </a:pPr>
            <a:r>
              <a:rPr lang="en-US" altLang="zh-CN" sz="2000" dirty="0" smtClean="0"/>
              <a:t>1985</a:t>
            </a:r>
            <a:r>
              <a:rPr lang="zh-CN" altLang="en-US" sz="2000" dirty="0" smtClean="0"/>
              <a:t>年 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月</a:t>
            </a:r>
            <a:r>
              <a:rPr lang="en-US" altLang="zh-CN" sz="2000" dirty="0" smtClean="0"/>
              <a:t>20</a:t>
            </a:r>
            <a:r>
              <a:rPr lang="zh-CN" altLang="en-US" sz="2000" dirty="0" smtClean="0"/>
              <a:t>日 </a:t>
            </a:r>
            <a:r>
              <a:rPr lang="en-US" altLang="zh-CN" sz="2000" dirty="0" err="1" smtClean="0"/>
              <a:t>ATi</a:t>
            </a:r>
            <a:r>
              <a:rPr lang="zh-CN" altLang="en-US" sz="2000" dirty="0" smtClean="0"/>
              <a:t>公司成立，同年</a:t>
            </a:r>
            <a:r>
              <a:rPr lang="en-US" altLang="zh-CN" sz="2000" dirty="0" smtClean="0"/>
              <a:t>10</a:t>
            </a:r>
            <a:r>
              <a:rPr lang="zh-CN" altLang="en-US" sz="2000" dirty="0" smtClean="0"/>
              <a:t>月</a:t>
            </a:r>
            <a:r>
              <a:rPr lang="en-US" altLang="zh-CN" sz="2000" dirty="0" err="1" smtClean="0"/>
              <a:t>ATi</a:t>
            </a:r>
            <a:r>
              <a:rPr lang="zh-CN" altLang="en-US" sz="2000" dirty="0" smtClean="0"/>
              <a:t>使用</a:t>
            </a:r>
            <a:r>
              <a:rPr lang="en-US" altLang="zh-CN" sz="2000" dirty="0" smtClean="0"/>
              <a:t>ASIC</a:t>
            </a:r>
            <a:r>
              <a:rPr lang="zh-CN" altLang="en-US" sz="2000" dirty="0" smtClean="0"/>
              <a:t>（ </a:t>
            </a:r>
            <a:r>
              <a:rPr lang="en-US" altLang="zh-CN" sz="2000" dirty="0" smtClean="0"/>
              <a:t>Application Specific Integrated Circuit</a:t>
            </a:r>
            <a:r>
              <a:rPr lang="zh-CN" altLang="en-US" sz="2000" dirty="0" smtClean="0"/>
              <a:t>）技术开发出了第一款图形芯片和图形卡，</a:t>
            </a:r>
            <a:r>
              <a:rPr lang="en-US" altLang="zh-CN" sz="2000" dirty="0" smtClean="0"/>
              <a:t>1992</a:t>
            </a:r>
            <a:r>
              <a:rPr lang="zh-CN" altLang="en-US" sz="2000" dirty="0" smtClean="0"/>
              <a:t>年 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月 </a:t>
            </a:r>
            <a:r>
              <a:rPr lang="en-US" altLang="zh-CN" sz="2000" dirty="0" err="1" smtClean="0"/>
              <a:t>ATi</a:t>
            </a:r>
            <a:r>
              <a:rPr lang="zh-CN" altLang="en-US" sz="2000" dirty="0" smtClean="0"/>
              <a:t>发布了 </a:t>
            </a:r>
            <a:r>
              <a:rPr lang="en-US" altLang="zh-CN" sz="2000" dirty="0" smtClean="0"/>
              <a:t>Mach32 </a:t>
            </a:r>
            <a:r>
              <a:rPr lang="zh-CN" altLang="en-US" sz="2000" dirty="0" smtClean="0"/>
              <a:t>系列图形卡集成了图形加速功能，</a:t>
            </a:r>
            <a:r>
              <a:rPr lang="en-US" altLang="zh-CN" sz="2000" dirty="0" smtClean="0"/>
              <a:t>1998</a:t>
            </a:r>
            <a:r>
              <a:rPr lang="zh-CN" altLang="en-US" sz="2000" dirty="0" smtClean="0"/>
              <a:t>年 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月 </a:t>
            </a:r>
            <a:r>
              <a:rPr lang="en-US" altLang="zh-CN" sz="2000" dirty="0" err="1" smtClean="0"/>
              <a:t>ATi</a:t>
            </a:r>
            <a:r>
              <a:rPr lang="zh-CN" altLang="en-US" sz="2000" dirty="0" smtClean="0"/>
              <a:t>被</a:t>
            </a:r>
            <a:r>
              <a:rPr lang="en-US" altLang="zh-CN" sz="2000" dirty="0" smtClean="0"/>
              <a:t>IDC</a:t>
            </a:r>
            <a:r>
              <a:rPr lang="zh-CN" altLang="en-US" sz="2000" dirty="0" smtClean="0"/>
              <a:t>评选为图形芯片工业的市场领导者，但那时候这种芯片还没有</a:t>
            </a:r>
            <a:r>
              <a:rPr lang="en-US" altLang="zh-CN" sz="2000" dirty="0" smtClean="0"/>
              <a:t>GPU</a:t>
            </a:r>
            <a:r>
              <a:rPr lang="zh-CN" altLang="en-US" sz="2000" dirty="0" smtClean="0"/>
              <a:t>的称号，很长的一段时间</a:t>
            </a:r>
            <a:r>
              <a:rPr lang="en-US" altLang="zh-CN" sz="2000" dirty="0" smtClean="0"/>
              <a:t>ATI</a:t>
            </a:r>
            <a:r>
              <a:rPr lang="zh-CN" altLang="en-US" sz="2000" dirty="0" smtClean="0"/>
              <a:t>都是把图形处理器称为</a:t>
            </a:r>
            <a:r>
              <a:rPr lang="en-US" altLang="zh-CN" sz="2000" dirty="0" smtClean="0"/>
              <a:t>VPU</a:t>
            </a:r>
            <a:r>
              <a:rPr lang="zh-CN" altLang="en-US" sz="2000" dirty="0" smtClean="0"/>
              <a:t>，直到</a:t>
            </a:r>
            <a:r>
              <a:rPr lang="en-US" altLang="zh-CN" sz="2000" dirty="0" smtClean="0"/>
              <a:t>AMD</a:t>
            </a:r>
            <a:r>
              <a:rPr lang="zh-CN" altLang="en-US" sz="2000" dirty="0" smtClean="0"/>
              <a:t>收购</a:t>
            </a:r>
            <a:r>
              <a:rPr lang="en-US" altLang="zh-CN" sz="2000" dirty="0" smtClean="0"/>
              <a:t>ATI</a:t>
            </a:r>
            <a:r>
              <a:rPr lang="zh-CN" altLang="en-US" sz="2000" dirty="0" smtClean="0"/>
              <a:t>之后其图形芯片才正式采用</a:t>
            </a:r>
            <a:r>
              <a:rPr lang="en-US" altLang="zh-CN" sz="2000" dirty="0" smtClean="0"/>
              <a:t>GPU</a:t>
            </a:r>
            <a:r>
              <a:rPr lang="zh-CN" altLang="en-US" sz="2000" dirty="0" smtClean="0"/>
              <a:t>的名字。（ </a:t>
            </a:r>
            <a:r>
              <a:rPr lang="en-US" altLang="zh-CN" sz="2000" dirty="0" smtClean="0"/>
              <a:t>ATI</a:t>
            </a:r>
            <a:r>
              <a:rPr lang="zh-CN" altLang="en-US" sz="2000" dirty="0" smtClean="0"/>
              <a:t>公司于</a:t>
            </a:r>
            <a:r>
              <a:rPr lang="en-US" altLang="zh-CN" sz="2000" dirty="0" smtClean="0"/>
              <a:t>2006</a:t>
            </a:r>
            <a:r>
              <a:rPr lang="zh-CN" altLang="en-US" sz="2000" dirty="0" smtClean="0"/>
              <a:t>年因经营不佳，被</a:t>
            </a:r>
            <a:r>
              <a:rPr lang="en-US" altLang="zh-CN" sz="2000" dirty="0" smtClean="0"/>
              <a:t>AMD</a:t>
            </a:r>
            <a:r>
              <a:rPr lang="zh-CN" altLang="en-US" sz="2000" dirty="0" smtClean="0"/>
              <a:t>公司以</a:t>
            </a:r>
            <a:r>
              <a:rPr lang="en-US" altLang="zh-CN" sz="2000" dirty="0" smtClean="0"/>
              <a:t>54</a:t>
            </a:r>
            <a:r>
              <a:rPr lang="zh-CN" altLang="en-US" sz="2000" dirty="0" smtClean="0"/>
              <a:t>亿美元收购。 ）</a:t>
            </a:r>
          </a:p>
          <a:p>
            <a:pPr algn="just" eaLnBrk="1" hangingPunct="1">
              <a:lnSpc>
                <a:spcPct val="110000"/>
              </a:lnSpc>
            </a:pPr>
            <a:r>
              <a:rPr lang="en-US" altLang="zh-CN" sz="2000" dirty="0" smtClean="0"/>
              <a:t>NVIDIA</a:t>
            </a:r>
            <a:r>
              <a:rPr lang="zh-CN" altLang="en-US" sz="2000" dirty="0" smtClean="0"/>
              <a:t>公司（黄仁勋，</a:t>
            </a:r>
            <a:r>
              <a:rPr lang="en-US" altLang="zh-CN" sz="2000" dirty="0" smtClean="0"/>
              <a:t>1993</a:t>
            </a:r>
            <a:r>
              <a:rPr lang="zh-CN" altLang="en-US" sz="2000" dirty="0" smtClean="0"/>
              <a:t>）在</a:t>
            </a:r>
            <a:r>
              <a:rPr lang="en-US" altLang="zh-CN" sz="2000" dirty="0" smtClean="0"/>
              <a:t>1999</a:t>
            </a:r>
            <a:r>
              <a:rPr lang="zh-CN" altLang="en-US" sz="2000" dirty="0" smtClean="0"/>
              <a:t>年发布</a:t>
            </a:r>
            <a:r>
              <a:rPr lang="en-US" altLang="zh-CN" sz="2000" dirty="0" err="1" smtClean="0"/>
              <a:t>GeForce</a:t>
            </a:r>
            <a:r>
              <a:rPr lang="en-US" altLang="zh-CN" sz="2000" dirty="0" smtClean="0"/>
              <a:t> 256</a:t>
            </a:r>
            <a:r>
              <a:rPr lang="zh-CN" altLang="en-US" sz="2000" dirty="0" smtClean="0"/>
              <a:t>图形处理芯片时首先提出</a:t>
            </a:r>
            <a:r>
              <a:rPr lang="en-US" altLang="zh-CN" sz="2000" dirty="0" smtClean="0"/>
              <a:t>GPU</a:t>
            </a:r>
            <a:r>
              <a:rPr lang="zh-CN" altLang="en-US" sz="2000" dirty="0" smtClean="0"/>
              <a:t>的概念。从此</a:t>
            </a:r>
            <a:r>
              <a:rPr lang="en-US" altLang="zh-CN" sz="2000" dirty="0" smtClean="0"/>
              <a:t>NV</a:t>
            </a:r>
            <a:r>
              <a:rPr lang="zh-CN" altLang="en-US" sz="2000" dirty="0" smtClean="0"/>
              <a:t>显卡的芯就用这个新名字</a:t>
            </a:r>
            <a:r>
              <a:rPr lang="en-US" altLang="zh-CN" sz="2000" dirty="0" smtClean="0"/>
              <a:t>GPU</a:t>
            </a:r>
            <a:r>
              <a:rPr lang="zh-CN" altLang="en-US" sz="2000" dirty="0" smtClean="0"/>
              <a:t>来称呼。</a:t>
            </a:r>
            <a:r>
              <a:rPr lang="en-US" altLang="zh-CN" sz="2000" dirty="0" smtClean="0"/>
              <a:t>GPU</a:t>
            </a:r>
            <a:r>
              <a:rPr lang="zh-CN" altLang="en-US" sz="2000" dirty="0" smtClean="0"/>
              <a:t>使显卡减少了对</a:t>
            </a:r>
            <a:r>
              <a:rPr lang="en-US" altLang="zh-CN" sz="2000" dirty="0" smtClean="0"/>
              <a:t>CPU</a:t>
            </a:r>
            <a:r>
              <a:rPr lang="zh-CN" altLang="en-US" sz="2000" dirty="0" smtClean="0"/>
              <a:t>的依赖，并进行部分原本</a:t>
            </a:r>
            <a:r>
              <a:rPr lang="en-US" altLang="zh-CN" sz="2000" dirty="0" smtClean="0"/>
              <a:t>CPU</a:t>
            </a:r>
            <a:r>
              <a:rPr lang="zh-CN" altLang="en-US" sz="2000" dirty="0" smtClean="0"/>
              <a:t>的工作，尤其是在</a:t>
            </a:r>
            <a:r>
              <a:rPr lang="en-US" altLang="zh-CN" sz="2000" dirty="0" smtClean="0"/>
              <a:t>3D</a:t>
            </a:r>
            <a:r>
              <a:rPr lang="zh-CN" altLang="en-US" sz="2000" dirty="0" smtClean="0"/>
              <a:t>图形处理时。</a:t>
            </a:r>
            <a:r>
              <a:rPr lang="en-US" altLang="zh-CN" sz="2000" dirty="0" smtClean="0"/>
              <a:t>GPU</a:t>
            </a:r>
            <a:r>
              <a:rPr lang="zh-CN" altLang="en-US" sz="2000" dirty="0" smtClean="0"/>
              <a:t>所采用的核心技术有硬体</a:t>
            </a:r>
            <a:r>
              <a:rPr lang="en-US" altLang="zh-CN" sz="2000" dirty="0" smtClean="0"/>
              <a:t>T&amp;L</a:t>
            </a:r>
            <a:r>
              <a:rPr lang="zh-CN" altLang="en-US" sz="2000" dirty="0" smtClean="0"/>
              <a:t>、立方环境材质贴图和顶点混合、纹理压缩和凹凸映射贴图、双重纹理四像素</a:t>
            </a:r>
            <a:r>
              <a:rPr lang="en-US" altLang="zh-CN" sz="2000" dirty="0" smtClean="0"/>
              <a:t>256</a:t>
            </a:r>
            <a:r>
              <a:rPr lang="zh-CN" altLang="en-US" sz="2000" dirty="0" smtClean="0"/>
              <a:t>位渲染引擎等，而硬体</a:t>
            </a:r>
            <a:r>
              <a:rPr lang="en-US" altLang="zh-CN" sz="2000" dirty="0" smtClean="0"/>
              <a:t>T&amp;L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transform &amp;lighting)</a:t>
            </a:r>
            <a:r>
              <a:rPr lang="zh-CN" altLang="en-US" sz="2000" dirty="0" smtClean="0"/>
              <a:t>技术可以说是</a:t>
            </a:r>
            <a:r>
              <a:rPr lang="en-US" altLang="zh-CN" sz="2000" dirty="0" smtClean="0"/>
              <a:t>GPU</a:t>
            </a:r>
            <a:r>
              <a:rPr lang="zh-CN" altLang="en-US" sz="2000" dirty="0" smtClean="0"/>
              <a:t>的标志。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线程同步</a:t>
            </a:r>
          </a:p>
        </p:txBody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000" dirty="0" smtClean="0"/>
              <a:t>void __</a:t>
            </a:r>
            <a:r>
              <a:rPr lang="en-US" altLang="zh-CN" sz="3000" dirty="0" err="1" smtClean="0"/>
              <a:t>syncthreads</a:t>
            </a:r>
            <a:r>
              <a:rPr lang="en-US" altLang="zh-CN" sz="3000" dirty="0" smtClean="0"/>
              <a:t>();</a:t>
            </a:r>
            <a:endParaRPr lang="en-US" altLang="zh-CN" sz="3200" dirty="0" smtClean="0"/>
          </a:p>
          <a:p>
            <a:pPr lvl="1"/>
            <a:r>
              <a:rPr lang="en-US" altLang="zh-CN" sz="2600" dirty="0" smtClean="0">
                <a:ea typeface="宋体" panose="02010600030101010101" pitchFamily="2" charset="-122"/>
              </a:rPr>
              <a:t>Barrier synchronization</a:t>
            </a:r>
          </a:p>
          <a:p>
            <a:pPr lvl="1"/>
            <a:r>
              <a:rPr lang="zh-CN" altLang="en-US" sz="2600" dirty="0" smtClean="0">
                <a:ea typeface="宋体" panose="02010600030101010101" pitchFamily="2" charset="-122"/>
              </a:rPr>
              <a:t>同步</a:t>
            </a:r>
            <a:r>
              <a:rPr lang="en-US" altLang="zh-CN" sz="2600" dirty="0" smtClean="0">
                <a:ea typeface="宋体" panose="02010600030101010101" pitchFamily="2" charset="-122"/>
              </a:rPr>
              <a:t>thread block</a:t>
            </a:r>
            <a:r>
              <a:rPr lang="zh-CN" altLang="en-US" sz="2600" dirty="0" smtClean="0">
                <a:ea typeface="宋体" panose="02010600030101010101" pitchFamily="2" charset="-122"/>
              </a:rPr>
              <a:t>之内的所有线程</a:t>
            </a:r>
            <a:endParaRPr lang="zh-CN" altLang="en-US" sz="3000" dirty="0" smtClean="0"/>
          </a:p>
          <a:p>
            <a:pPr lvl="1"/>
            <a:r>
              <a:rPr lang="zh-CN" altLang="en-US" sz="2600" dirty="0" smtClean="0">
                <a:ea typeface="宋体" panose="02010600030101010101" pitchFamily="2" charset="-122"/>
              </a:rPr>
              <a:t>避免访问共享内存时发生</a:t>
            </a:r>
            <a:r>
              <a:rPr lang="en-US" altLang="zh-CN" sz="2600" dirty="0" smtClean="0"/>
              <a:t>RAW/WAR/WAW </a:t>
            </a:r>
            <a:r>
              <a:rPr lang="zh-CN" altLang="en-US" sz="2600" dirty="0" smtClean="0">
                <a:ea typeface="宋体" panose="02010600030101010101" pitchFamily="2" charset="-122"/>
              </a:rPr>
              <a:t>冒险</a:t>
            </a:r>
            <a:r>
              <a:rPr lang="en-US" altLang="zh-CN" sz="2600" dirty="0" smtClean="0">
                <a:ea typeface="宋体" panose="02010600030101010101" pitchFamily="2" charset="-122"/>
              </a:rPr>
              <a:t>(hazard)</a:t>
            </a:r>
            <a:endParaRPr lang="zh-CN" altLang="en-US" sz="2600" dirty="0" smtClean="0">
              <a:ea typeface="宋体" panose="02010600030101010101" pitchFamily="2" charset="-122"/>
            </a:endParaRPr>
          </a:p>
        </p:txBody>
      </p:sp>
      <p:sp>
        <p:nvSpPr>
          <p:cNvPr id="475140" name="Text Box 4"/>
          <p:cNvSpPr txBox="1">
            <a:spLocks noChangeArrowheads="1"/>
          </p:cNvSpPr>
          <p:nvPr/>
        </p:nvSpPr>
        <p:spPr bwMode="auto">
          <a:xfrm>
            <a:off x="1927225" y="4300538"/>
            <a:ext cx="3979863" cy="1530350"/>
          </a:xfrm>
          <a:prstGeom prst="rect">
            <a:avLst/>
          </a:prstGeom>
          <a:solidFill>
            <a:srgbClr val="FFFF99"/>
          </a:solidFill>
          <a:ln w="38100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000" b="1">
                <a:latin typeface="Arial Narrow" panose="020B0606020202030204" pitchFamily="34" charset="0"/>
                <a:ea typeface="宋体" panose="02010600030101010101" pitchFamily="2" charset="-122"/>
              </a:rPr>
              <a:t>__shared__ float scratch[256];</a:t>
            </a:r>
          </a:p>
          <a:p>
            <a:pPr>
              <a:spcBef>
                <a:spcPct val="20000"/>
              </a:spcBef>
            </a:pPr>
            <a:r>
              <a:rPr lang="en-US" altLang="zh-CN" sz="2000" b="1">
                <a:latin typeface="Arial Narrow" panose="020B0606020202030204" pitchFamily="34" charset="0"/>
                <a:ea typeface="宋体" panose="02010600030101010101" pitchFamily="2" charset="-122"/>
              </a:rPr>
              <a:t>scratch[threadID] = begin[threadID];</a:t>
            </a:r>
          </a:p>
          <a:p>
            <a:pPr>
              <a:spcBef>
                <a:spcPct val="20000"/>
              </a:spcBef>
            </a:pPr>
            <a:r>
              <a:rPr lang="en-US" altLang="zh-CN" sz="2000" b="1">
                <a:latin typeface="Arial Narrow" panose="020B0606020202030204" pitchFamily="34" charset="0"/>
                <a:ea typeface="宋体" panose="02010600030101010101" pitchFamily="2" charset="-122"/>
              </a:rPr>
              <a:t>__syncthreads();</a:t>
            </a:r>
          </a:p>
          <a:p>
            <a:pPr>
              <a:spcBef>
                <a:spcPct val="20000"/>
              </a:spcBef>
            </a:pPr>
            <a:r>
              <a:rPr lang="en-US" altLang="zh-CN" sz="2000" b="1">
                <a:latin typeface="Arial Narrow" panose="020B0606020202030204" pitchFamily="34" charset="0"/>
                <a:ea typeface="宋体" panose="02010600030101010101" pitchFamily="2" charset="-122"/>
              </a:rPr>
              <a:t>int left = scratch[threadID -1];</a:t>
            </a:r>
            <a:endParaRPr lang="zh-CN" altLang="en-US" sz="200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475141" name="Text Box 5"/>
          <p:cNvSpPr txBox="1">
            <a:spLocks noChangeArrowheads="1"/>
          </p:cNvSpPr>
          <p:nvPr/>
        </p:nvSpPr>
        <p:spPr bwMode="auto">
          <a:xfrm>
            <a:off x="6267450" y="4973638"/>
            <a:ext cx="2728913" cy="11874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在此等待</a:t>
            </a:r>
            <a:r>
              <a:rPr lang="zh-CN" altLang="en-US" b="1">
                <a:latin typeface="华文细黑" panose="0201060004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b="1">
                <a:latin typeface="华文细黑" panose="02010600040101010101" pitchFamily="2" charset="-122"/>
                <a:ea typeface="华文细黑" panose="02010600040101010101" pitchFamily="2" charset="-122"/>
              </a:rPr>
              <a:t>直至所有线程到达才开始执行下面的代码</a:t>
            </a:r>
          </a:p>
        </p:txBody>
      </p:sp>
      <p:sp>
        <p:nvSpPr>
          <p:cNvPr id="475142" name="Line 6"/>
          <p:cNvSpPr>
            <a:spLocks noChangeShapeType="1"/>
          </p:cNvSpPr>
          <p:nvPr/>
        </p:nvSpPr>
        <p:spPr bwMode="auto">
          <a:xfrm flipH="1" flipV="1">
            <a:off x="3819525" y="5284788"/>
            <a:ext cx="2520950" cy="2587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提纲</a:t>
            </a:r>
          </a:p>
        </p:txBody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dirty="0" smtClean="0">
                <a:ea typeface="宋体" panose="02010600030101010101" pitchFamily="2" charset="-122"/>
              </a:rPr>
              <a:t>从</a:t>
            </a:r>
            <a:r>
              <a:rPr lang="zh-CN" altLang="zh-CN" dirty="0" smtClean="0">
                <a:ea typeface="宋体" panose="02010600030101010101" pitchFamily="2" charset="-122"/>
              </a:rPr>
              <a:t>GPGPU</a:t>
            </a:r>
            <a:r>
              <a:rPr lang="zh-CN" dirty="0" smtClean="0">
                <a:ea typeface="宋体" panose="02010600030101010101" pitchFamily="2" charset="-122"/>
              </a:rPr>
              <a:t>到</a:t>
            </a:r>
            <a:r>
              <a:rPr lang="zh-CN" altLang="zh-CN" dirty="0" smtClean="0">
                <a:ea typeface="宋体" panose="02010600030101010101" pitchFamily="2" charset="-122"/>
              </a:rPr>
              <a:t>CUDA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CUDA</a:t>
            </a:r>
            <a:r>
              <a:rPr lang="zh-CN" altLang="en-US" dirty="0" smtClean="0">
                <a:ea typeface="宋体" panose="02010600030101010101" pitchFamily="2" charset="-122"/>
              </a:rPr>
              <a:t>并行程序组织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zh-CN" dirty="0" smtClean="0">
                <a:ea typeface="宋体" panose="02010600030101010101" pitchFamily="2" charset="-122"/>
              </a:rPr>
              <a:t>并行</a:t>
            </a:r>
            <a:r>
              <a:rPr lang="zh-CN" altLang="en-US" dirty="0" smtClean="0">
                <a:ea typeface="宋体" panose="02010600030101010101" pitchFamily="2" charset="-122"/>
              </a:rPr>
              <a:t>执行模型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CUDA</a:t>
            </a:r>
            <a:r>
              <a:rPr lang="zh-CN" altLang="en-US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基础</a:t>
            </a:r>
            <a:endParaRPr lang="en-US" altLang="zh-CN" dirty="0" smtClean="0">
              <a:solidFill>
                <a:schemeClr val="folHlink"/>
              </a:solidFill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CUDA</a:t>
            </a:r>
            <a:r>
              <a:rPr lang="zh-CN" altLang="en-US" dirty="0" smtClean="0">
                <a:ea typeface="宋体" panose="02010600030101010101" pitchFamily="2" charset="-122"/>
              </a:rPr>
              <a:t>存储器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/>
              <a:t>CUDA</a:t>
            </a:r>
            <a:r>
              <a:rPr lang="zh-CN" altLang="en-US" dirty="0" smtClean="0"/>
              <a:t>程序设计工具</a:t>
            </a:r>
          </a:p>
          <a:p>
            <a:r>
              <a:rPr lang="zh-CN" altLang="en-US" dirty="0" smtClean="0"/>
              <a:t>程序优化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CUDA</a:t>
            </a:r>
            <a:r>
              <a:rPr lang="zh-CN" altLang="en-US"/>
              <a:t>程序员观点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计算系统由主机</a:t>
            </a:r>
            <a:r>
              <a:rPr lang="en-US" altLang="zh-CN" dirty="0"/>
              <a:t>host</a:t>
            </a:r>
            <a:r>
              <a:rPr lang="zh-CN" altLang="en-US" dirty="0"/>
              <a:t>和（多个）设备的</a:t>
            </a:r>
            <a:r>
              <a:rPr lang="en-US" altLang="zh-CN" dirty="0"/>
              <a:t>devices</a:t>
            </a:r>
            <a:r>
              <a:rPr lang="zh-CN" altLang="en-US" dirty="0"/>
              <a:t>组成。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	</a:t>
            </a:r>
            <a:r>
              <a:rPr lang="en-US" altLang="zh-CN" sz="2800" dirty="0">
                <a:solidFill>
                  <a:schemeClr val="tx1"/>
                </a:solidFill>
              </a:rPr>
              <a:t>Host</a:t>
            </a:r>
            <a:r>
              <a:rPr lang="zh-CN" altLang="en-US" sz="2800" dirty="0">
                <a:solidFill>
                  <a:schemeClr val="tx1"/>
                </a:solidFill>
              </a:rPr>
              <a:t>：</a:t>
            </a:r>
            <a:r>
              <a:rPr lang="en-US" altLang="zh-CN" sz="2800" dirty="0">
                <a:solidFill>
                  <a:schemeClr val="tx1"/>
                </a:solidFill>
              </a:rPr>
              <a:t>Central Processing Unit </a:t>
            </a:r>
            <a:r>
              <a:rPr lang="en-US" altLang="zh-CN" sz="2800" dirty="0" smtClean="0">
                <a:solidFill>
                  <a:schemeClr val="tx1"/>
                </a:solidFill>
              </a:rPr>
              <a:t>(</a:t>
            </a:r>
            <a:r>
              <a:rPr lang="en-US" altLang="zh-CN" sz="2800" dirty="0">
                <a:solidFill>
                  <a:schemeClr val="tx1"/>
                </a:solidFill>
              </a:rPr>
              <a:t>CPU)</a:t>
            </a:r>
            <a:r>
              <a:rPr lang="zh-CN" altLang="en-US" sz="2800" dirty="0">
                <a:solidFill>
                  <a:schemeClr val="tx1"/>
                </a:solidFill>
              </a:rPr>
              <a:t>，主机内存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		</a:t>
            </a:r>
            <a:r>
              <a:rPr lang="en-US" altLang="zh-CN" dirty="0" smtClean="0"/>
              <a:t>devices</a:t>
            </a:r>
            <a:r>
              <a:rPr lang="zh-CN" altLang="en-US" dirty="0" smtClean="0"/>
              <a:t>：</a:t>
            </a:r>
            <a:r>
              <a:rPr lang="zh-CN" altLang="en-US" dirty="0"/>
              <a:t>具有大量数学计算单元的并行处理器（典型的情况是 </a:t>
            </a:r>
            <a:r>
              <a:rPr lang="en-US" altLang="zh-CN" dirty="0"/>
              <a:t>GPU</a:t>
            </a:r>
            <a:r>
              <a:rPr lang="zh-CN" altLang="en-US" dirty="0"/>
              <a:t>，但是也可以是其他类型的并行处理设备）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zh-CN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CUDA</a:t>
            </a:r>
            <a:r>
              <a:rPr lang="zh-CN" altLang="en-US" dirty="0"/>
              <a:t>程序运行时可划分为执行在</a:t>
            </a:r>
            <a:r>
              <a:rPr lang="en-US" altLang="zh-CN" dirty="0"/>
              <a:t>host</a:t>
            </a:r>
            <a:r>
              <a:rPr lang="zh-CN" altLang="en-US" dirty="0"/>
              <a:t>（</a:t>
            </a:r>
            <a:r>
              <a:rPr lang="en-US" altLang="zh-CN" dirty="0"/>
              <a:t>CPU</a:t>
            </a:r>
            <a:r>
              <a:rPr lang="zh-CN" altLang="en-US" dirty="0"/>
              <a:t>）或</a:t>
            </a:r>
            <a:r>
              <a:rPr lang="en-US" altLang="zh-CN" dirty="0"/>
              <a:t>devices</a:t>
            </a:r>
            <a:r>
              <a:rPr lang="zh-CN" altLang="en-US" dirty="0"/>
              <a:t>（</a:t>
            </a:r>
            <a:r>
              <a:rPr lang="en-US" altLang="zh-CN" dirty="0"/>
              <a:t>GPU</a:t>
            </a:r>
            <a:r>
              <a:rPr lang="zh-CN" altLang="en-US" dirty="0"/>
              <a:t>）的一个或多个阶段。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Host</a:t>
            </a:r>
            <a:r>
              <a:rPr lang="zh-CN" altLang="en-US" dirty="0"/>
              <a:t>端：串行</a:t>
            </a:r>
            <a:r>
              <a:rPr lang="zh-CN" altLang="en-US" dirty="0" smtClean="0"/>
              <a:t>化或</a:t>
            </a:r>
            <a:r>
              <a:rPr lang="zh-CN" altLang="en-US" dirty="0"/>
              <a:t>较少的并行化工作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Device</a:t>
            </a:r>
            <a:r>
              <a:rPr lang="zh-CN" altLang="en-US" dirty="0"/>
              <a:t>端：数据并行化工作</a:t>
            </a:r>
          </a:p>
          <a:p>
            <a:pPr lvl="1">
              <a:buFont typeface="Wingdings" panose="05000000000000000000" pitchFamily="2" charset="2"/>
              <a:buNone/>
            </a:pPr>
            <a:endParaRPr lang="zh-CN" altLang="en-US" dirty="0"/>
          </a:p>
          <a:p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zh-CN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20" y="1142984"/>
            <a:ext cx="8229600" cy="3886200"/>
          </a:xfrm>
        </p:spPr>
        <p:txBody>
          <a:bodyPr/>
          <a:lstStyle/>
          <a:p>
            <a:pPr lvl="1">
              <a:buFont typeface="Wingdings" panose="05000000000000000000" pitchFamily="2" charset="2"/>
              <a:buNone/>
            </a:pPr>
            <a:r>
              <a:rPr lang="en-US" altLang="zh-CN" dirty="0"/>
              <a:t>CUDA</a:t>
            </a:r>
            <a:r>
              <a:rPr lang="zh-CN" altLang="en-US" dirty="0"/>
              <a:t>源程序包含主机端代码和设备端代码；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dirty="0"/>
              <a:t>NVIDIA C</a:t>
            </a:r>
            <a:r>
              <a:rPr lang="zh-CN" altLang="en-US" dirty="0"/>
              <a:t>编译器（</a:t>
            </a:r>
            <a:r>
              <a:rPr lang="en-US" altLang="zh-CN" dirty="0"/>
              <a:t>NVCC</a:t>
            </a:r>
            <a:r>
              <a:rPr lang="zh-CN" altLang="en-US" dirty="0"/>
              <a:t>）将其分开；</a:t>
            </a:r>
          </a:p>
          <a:p>
            <a:pPr lvl="1"/>
            <a:r>
              <a:rPr lang="zh-CN" altLang="en-US" sz="2400" dirty="0"/>
              <a:t>主机端代码就是标准的 </a:t>
            </a:r>
            <a:r>
              <a:rPr lang="en-US" altLang="zh-CN" sz="2400" dirty="0"/>
              <a:t>ANSI C code</a:t>
            </a:r>
            <a:r>
              <a:rPr lang="zh-CN" altLang="en-US" sz="2400" dirty="0"/>
              <a:t>，由主机端的标准</a:t>
            </a:r>
            <a:r>
              <a:rPr lang="en-US" altLang="zh-CN" sz="2400" dirty="0"/>
              <a:t>c</a:t>
            </a:r>
            <a:r>
              <a:rPr lang="zh-CN" altLang="en-US" sz="2400" dirty="0"/>
              <a:t>编译器</a:t>
            </a:r>
            <a:r>
              <a:rPr lang="zh-CN" altLang="en-US" sz="2400" dirty="0" smtClean="0"/>
              <a:t>编译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并运行</a:t>
            </a:r>
            <a:r>
              <a:rPr lang="zh-CN" altLang="en-US" sz="2400" dirty="0"/>
              <a:t>为普通的进程。</a:t>
            </a:r>
          </a:p>
          <a:p>
            <a:pPr lvl="1"/>
            <a:r>
              <a:rPr lang="en-US" altLang="zh-CN" sz="2400" dirty="0"/>
              <a:t>device code</a:t>
            </a:r>
            <a:r>
              <a:rPr lang="zh-CN" altLang="en-US" sz="2400" dirty="0"/>
              <a:t>由 一种</a:t>
            </a:r>
            <a:r>
              <a:rPr lang="en-US" altLang="zh-CN" sz="2400" dirty="0"/>
              <a:t>“ANSI C</a:t>
            </a:r>
            <a:r>
              <a:rPr lang="zh-CN" altLang="en-US" sz="2400" dirty="0"/>
              <a:t>的扩展”进行编码，这种扩展中以新的关键字来标识数据并行函数及其相关数据结构，称为 </a:t>
            </a:r>
            <a:r>
              <a:rPr lang="en-US" altLang="zh-CN" sz="2400" i="1" dirty="0"/>
              <a:t>kernels</a:t>
            </a:r>
            <a:r>
              <a:rPr lang="en-US" altLang="zh-CN" sz="2400" dirty="0"/>
              <a:t>, device code </a:t>
            </a:r>
            <a:r>
              <a:rPr lang="zh-CN" altLang="en-US" sz="2400" dirty="0"/>
              <a:t>由</a:t>
            </a:r>
            <a:r>
              <a:rPr lang="en-US" altLang="zh-CN" sz="2400" dirty="0"/>
              <a:t>NVCC</a:t>
            </a:r>
            <a:r>
              <a:rPr lang="zh-CN" altLang="en-US" sz="2400" dirty="0"/>
              <a:t>编译并运行在</a:t>
            </a:r>
            <a:r>
              <a:rPr lang="en-US" altLang="zh-CN" sz="2400" dirty="0"/>
              <a:t>GPU</a:t>
            </a:r>
            <a:r>
              <a:rPr lang="zh-CN" altLang="en-US" sz="2400" dirty="0"/>
              <a:t>设备上。</a:t>
            </a:r>
          </a:p>
        </p:txBody>
      </p:sp>
      <p:pic>
        <p:nvPicPr>
          <p:cNvPr id="17408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7686" y="4143380"/>
            <a:ext cx="4214813" cy="24876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CUDA</a:t>
            </a:r>
            <a:r>
              <a:rPr lang="zh-CN" altLang="en-US"/>
              <a:t>程序员观点</a:t>
            </a:r>
          </a:p>
        </p:txBody>
      </p:sp>
      <p:pic>
        <p:nvPicPr>
          <p:cNvPr id="15053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285860"/>
            <a:ext cx="7963327" cy="45005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CUDA</a:t>
            </a:r>
            <a:r>
              <a:rPr lang="zh-CN" altLang="en-US" smtClean="0">
                <a:ea typeface="宋体" panose="02010600030101010101" pitchFamily="2" charset="-122"/>
              </a:rPr>
              <a:t>扩展语言结构</a:t>
            </a:r>
            <a:endParaRPr lang="zh-CN" altLang="en-US" smtClean="0"/>
          </a:p>
        </p:txBody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20" y="1285860"/>
            <a:ext cx="3929090" cy="5143536"/>
          </a:xfrm>
          <a:ln>
            <a:solidFill>
              <a:schemeClr val="tx1"/>
            </a:solidFill>
            <a:prstDash val="dashDot"/>
          </a:ln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zh-CN" sz="2400" b="0" dirty="0" err="1" smtClean="0">
                <a:ea typeface="宋体" panose="02010600030101010101" pitchFamily="2" charset="-122"/>
              </a:rPr>
              <a:t>Declspecs</a:t>
            </a:r>
            <a:r>
              <a:rPr lang="zh-CN" altLang="en-US" sz="1600" dirty="0" smtClean="0">
                <a:ea typeface="宋体" panose="02010600030101010101" pitchFamily="2" charset="-122"/>
              </a:rPr>
              <a:t>（</a:t>
            </a:r>
            <a:r>
              <a:rPr lang="zh-CN" altLang="en-US" sz="1600" dirty="0" smtClean="0"/>
              <a:t>编译指示符</a:t>
            </a:r>
            <a:r>
              <a:rPr lang="zh-CN" altLang="en-US" sz="1600" dirty="0" smtClean="0">
                <a:ea typeface="宋体" panose="02010600030101010101" pitchFamily="2" charset="-122"/>
              </a:rPr>
              <a:t>）</a:t>
            </a:r>
            <a:endParaRPr lang="en-US" altLang="zh-CN" sz="1600" b="0" dirty="0" smtClean="0">
              <a:ea typeface="宋体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z="2400" b="0" dirty="0" smtClean="0">
                <a:ea typeface="宋体" panose="02010600030101010101" pitchFamily="2" charset="-122"/>
              </a:rPr>
              <a:t>global, device, </a:t>
            </a:r>
          </a:p>
          <a:p>
            <a:pPr lvl="1">
              <a:lnSpc>
                <a:spcPct val="80000"/>
              </a:lnSpc>
            </a:pPr>
            <a:r>
              <a:rPr lang="en-US" altLang="zh-CN" sz="2400" b="0" dirty="0" smtClean="0">
                <a:ea typeface="宋体" panose="02010600030101010101" pitchFamily="2" charset="-122"/>
              </a:rPr>
              <a:t>shared, local, constant</a:t>
            </a:r>
          </a:p>
          <a:p>
            <a:pPr>
              <a:lnSpc>
                <a:spcPct val="80000"/>
              </a:lnSpc>
            </a:pPr>
            <a:endParaRPr lang="en-US" altLang="zh-CN" sz="2400" b="0" dirty="0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400" b="0" dirty="0" smtClean="0">
                <a:ea typeface="宋体" panose="02010600030101010101" pitchFamily="2" charset="-122"/>
              </a:rPr>
              <a:t>Keywords</a:t>
            </a:r>
          </a:p>
          <a:p>
            <a:pPr lvl="1">
              <a:lnSpc>
                <a:spcPct val="80000"/>
              </a:lnSpc>
            </a:pPr>
            <a:r>
              <a:rPr lang="en-US" altLang="zh-CN" sz="2400" b="0" dirty="0" err="1" smtClean="0">
                <a:ea typeface="宋体" panose="02010600030101010101" pitchFamily="2" charset="-122"/>
              </a:rPr>
              <a:t>threadIdx</a:t>
            </a:r>
            <a:r>
              <a:rPr lang="en-US" altLang="zh-CN" sz="2400" b="0" dirty="0" smtClean="0">
                <a:ea typeface="宋体" panose="02010600030101010101" pitchFamily="2" charset="-122"/>
              </a:rPr>
              <a:t>, </a:t>
            </a:r>
            <a:r>
              <a:rPr lang="en-US" altLang="zh-CN" sz="2400" b="0" dirty="0" err="1" smtClean="0">
                <a:ea typeface="宋体" panose="02010600030101010101" pitchFamily="2" charset="-122"/>
              </a:rPr>
              <a:t>blockIdx</a:t>
            </a:r>
            <a:endParaRPr lang="en-US" altLang="zh-CN" sz="2400" b="0" dirty="0" smtClean="0">
              <a:ea typeface="宋体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z="2400" b="0" dirty="0" err="1" smtClean="0">
                <a:ea typeface="宋体" panose="02010600030101010101" pitchFamily="2" charset="-122"/>
              </a:rPr>
              <a:t>threadDim</a:t>
            </a:r>
            <a:r>
              <a:rPr lang="en-US" altLang="zh-CN" sz="2400" b="0" dirty="0" smtClean="0">
                <a:ea typeface="宋体" panose="02010600030101010101" pitchFamily="2" charset="-122"/>
              </a:rPr>
              <a:t>, </a:t>
            </a:r>
            <a:r>
              <a:rPr lang="en-US" altLang="zh-CN" sz="2400" b="0" dirty="0" err="1" smtClean="0">
                <a:ea typeface="宋体" panose="02010600030101010101" pitchFamily="2" charset="-122"/>
              </a:rPr>
              <a:t>blockDim</a:t>
            </a:r>
            <a:endParaRPr lang="en-US" altLang="zh-CN" sz="2400" b="0" dirty="0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400" b="0" dirty="0" err="1" smtClean="0">
                <a:ea typeface="宋体" panose="02010600030101010101" pitchFamily="2" charset="-122"/>
              </a:rPr>
              <a:t>Intrinsics</a:t>
            </a:r>
            <a:r>
              <a:rPr lang="zh-CN" altLang="en-US" sz="1600" b="0" dirty="0" smtClean="0">
                <a:ea typeface="宋体" panose="02010600030101010101" pitchFamily="2" charset="-122"/>
              </a:rPr>
              <a:t>（</a:t>
            </a:r>
            <a:r>
              <a:rPr lang="zh-CN" altLang="en-US" sz="1600" dirty="0" smtClean="0"/>
              <a:t>内联函数）</a:t>
            </a:r>
            <a:endParaRPr lang="en-US" altLang="zh-CN" sz="1600" b="0" dirty="0" smtClean="0">
              <a:ea typeface="宋体" panose="02010600030101010101" pitchFamily="2" charset="-122"/>
            </a:endParaRPr>
          </a:p>
          <a:p>
            <a:pPr lvl="1">
              <a:lnSpc>
                <a:spcPct val="80000"/>
              </a:lnSpc>
            </a:pPr>
            <a:r>
              <a:rPr lang="en-US" altLang="zh-CN" sz="2400" b="0" dirty="0" smtClean="0">
                <a:ea typeface="宋体" panose="02010600030101010101" pitchFamily="2" charset="-122"/>
              </a:rPr>
              <a:t>__</a:t>
            </a:r>
            <a:r>
              <a:rPr lang="en-US" altLang="zh-CN" sz="2400" b="0" dirty="0" err="1" smtClean="0">
                <a:ea typeface="宋体" panose="02010600030101010101" pitchFamily="2" charset="-122"/>
              </a:rPr>
              <a:t>syncthreads</a:t>
            </a:r>
            <a:endParaRPr lang="en-US" altLang="zh-CN" sz="2400" b="0" dirty="0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400" b="0" dirty="0" smtClean="0">
                <a:ea typeface="宋体" panose="02010600030101010101" pitchFamily="2" charset="-122"/>
              </a:rPr>
              <a:t>Runtime API</a:t>
            </a:r>
          </a:p>
          <a:p>
            <a:pPr lvl="1">
              <a:lnSpc>
                <a:spcPct val="80000"/>
              </a:lnSpc>
            </a:pPr>
            <a:r>
              <a:rPr lang="en-US" altLang="zh-CN" sz="2400" b="0" dirty="0" smtClean="0">
                <a:ea typeface="宋体" panose="02010600030101010101" pitchFamily="2" charset="-122"/>
              </a:rPr>
              <a:t>Memory, symbol, execution management</a:t>
            </a:r>
          </a:p>
          <a:p>
            <a:pPr>
              <a:lnSpc>
                <a:spcPct val="80000"/>
              </a:lnSpc>
            </a:pPr>
            <a:r>
              <a:rPr lang="en-US" altLang="zh-CN" sz="2400" b="0" dirty="0" smtClean="0">
                <a:ea typeface="宋体" panose="02010600030101010101" pitchFamily="2" charset="-122"/>
              </a:rPr>
              <a:t>Function launch</a:t>
            </a:r>
            <a:endParaRPr lang="en-US" altLang="zh-CN" sz="2400" dirty="0" smtClean="0"/>
          </a:p>
        </p:txBody>
      </p:sp>
      <p:sp>
        <p:nvSpPr>
          <p:cNvPr id="436228" name="Text Box 4"/>
          <p:cNvSpPr txBox="1">
            <a:spLocks noChangeArrowheads="1"/>
          </p:cNvSpPr>
          <p:nvPr/>
        </p:nvSpPr>
        <p:spPr bwMode="auto">
          <a:xfrm>
            <a:off x="4500562" y="1285860"/>
            <a:ext cx="3214710" cy="53553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__device__ float filter[N]; </a:t>
            </a:r>
          </a:p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__global__ void convolve (float *image)  {</a:t>
            </a:r>
          </a:p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  __shared__ float region[M];</a:t>
            </a:r>
          </a:p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  ... </a:t>
            </a:r>
          </a:p>
          <a:p>
            <a:pPr eaLnBrk="1" hangingPunct="1"/>
            <a:endParaRPr lang="en-US" altLang="zh-CN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 dirty="0">
                <a:latin typeface="Arial Narrow" panose="020B0606020202030204" pitchFamily="34" charset="0"/>
                <a:ea typeface="宋体" panose="02010600030101010101" pitchFamily="2" charset="-122"/>
              </a:rPr>
              <a:t>  region[</a:t>
            </a:r>
            <a:r>
              <a:rPr lang="en-US" altLang="zh-CN" b="1" dirty="0" err="1">
                <a:latin typeface="Arial Narrow" panose="020B0606020202030204" pitchFamily="34" charset="0"/>
                <a:ea typeface="宋体" panose="02010600030101010101" pitchFamily="2" charset="-122"/>
              </a:rPr>
              <a:t>threadIdx</a:t>
            </a:r>
            <a:r>
              <a:rPr lang="en-US" altLang="zh-CN" b="1" dirty="0">
                <a:latin typeface="Arial Narrow" panose="020B0606020202030204" pitchFamily="34" charset="0"/>
                <a:ea typeface="宋体" panose="02010600030101010101" pitchFamily="2" charset="-122"/>
              </a:rPr>
              <a:t>] = image[</a:t>
            </a:r>
            <a:r>
              <a:rPr lang="en-US" altLang="zh-CN" b="1" dirty="0" err="1">
                <a:latin typeface="Arial Narrow" panose="020B0606020202030204" pitchFamily="34" charset="0"/>
                <a:ea typeface="宋体" panose="02010600030101010101" pitchFamily="2" charset="-122"/>
              </a:rPr>
              <a:t>i</a:t>
            </a:r>
            <a:r>
              <a:rPr lang="en-US" altLang="zh-CN" b="1" dirty="0">
                <a:latin typeface="Arial Narrow" panose="020B0606020202030204" pitchFamily="34" charset="0"/>
                <a:ea typeface="宋体" panose="02010600030101010101" pitchFamily="2" charset="-122"/>
              </a:rPr>
              <a:t>]; </a:t>
            </a:r>
          </a:p>
          <a:p>
            <a:pPr eaLnBrk="1" hangingPunct="1"/>
            <a:endParaRPr lang="en-US" altLang="zh-CN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 dirty="0" smtClean="0">
                <a:latin typeface="Arial Narrow" panose="020B0606020202030204" pitchFamily="34" charset="0"/>
                <a:ea typeface="宋体" panose="02010600030101010101" pitchFamily="2" charset="-122"/>
              </a:rPr>
              <a:t>  __</a:t>
            </a:r>
            <a:r>
              <a:rPr lang="en-US" altLang="zh-CN" b="1" dirty="0" err="1" smtClean="0">
                <a:latin typeface="Arial Narrow" panose="020B0606020202030204" pitchFamily="34" charset="0"/>
                <a:ea typeface="宋体" panose="02010600030101010101" pitchFamily="2" charset="-122"/>
              </a:rPr>
              <a:t>syncthreads</a:t>
            </a:r>
            <a:r>
              <a:rPr lang="en-US" altLang="zh-CN" b="1" dirty="0" smtClean="0">
                <a:latin typeface="Arial Narrow" panose="020B0606020202030204" pitchFamily="34" charset="0"/>
                <a:ea typeface="宋体" panose="02010600030101010101" pitchFamily="2" charset="-122"/>
              </a:rPr>
              <a:t>()  </a:t>
            </a:r>
          </a:p>
          <a:p>
            <a:pPr eaLnBrk="1" hangingPunct="1"/>
            <a:r>
              <a:rPr lang="en-US" altLang="zh-CN" b="1" dirty="0" smtClean="0">
                <a:latin typeface="Arial Narrow" panose="020B0606020202030204" pitchFamily="34" charset="0"/>
                <a:ea typeface="宋体" panose="02010600030101010101" pitchFamily="2" charset="-122"/>
              </a:rPr>
              <a:t>  </a:t>
            </a:r>
            <a:r>
              <a:rPr lang="en-US" altLang="zh-CN" b="1" dirty="0">
                <a:latin typeface="Arial Narrow" panose="020B0606020202030204" pitchFamily="34" charset="0"/>
                <a:ea typeface="宋体" panose="02010600030101010101" pitchFamily="2" charset="-122"/>
              </a:rPr>
              <a:t>... </a:t>
            </a:r>
          </a:p>
          <a:p>
            <a:pPr eaLnBrk="1" hangingPunct="1"/>
            <a:r>
              <a:rPr lang="en-US" altLang="zh-CN" b="1" dirty="0">
                <a:latin typeface="Arial Narrow" panose="020B0606020202030204" pitchFamily="34" charset="0"/>
                <a:ea typeface="宋体" panose="02010600030101010101" pitchFamily="2" charset="-122"/>
              </a:rPr>
              <a:t>  image[j] = result;</a:t>
            </a:r>
          </a:p>
          <a:p>
            <a:pPr eaLnBrk="1" hangingPunct="1"/>
            <a:r>
              <a:rPr lang="en-US" altLang="zh-CN" b="1" dirty="0">
                <a:latin typeface="Arial Narrow" panose="020B0606020202030204" pitchFamily="34" charset="0"/>
                <a:ea typeface="宋体" panose="02010600030101010101" pitchFamily="2" charset="-122"/>
              </a:rPr>
              <a:t>}</a:t>
            </a:r>
          </a:p>
          <a:p>
            <a:pPr eaLnBrk="1" hangingPunct="1"/>
            <a:endParaRPr lang="en-US" altLang="zh-CN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 dirty="0">
                <a:latin typeface="Arial Narrow" panose="020B0606020202030204" pitchFamily="34" charset="0"/>
                <a:ea typeface="宋体" panose="02010600030101010101" pitchFamily="2" charset="-122"/>
              </a:rPr>
              <a:t>// Allocate GPU memory</a:t>
            </a:r>
          </a:p>
          <a:p>
            <a:pPr eaLnBrk="1" hangingPunct="1"/>
            <a:r>
              <a:rPr lang="en-US" altLang="zh-CN" b="1" dirty="0">
                <a:latin typeface="Arial Narrow" panose="020B0606020202030204" pitchFamily="34" charset="0"/>
                <a:ea typeface="宋体" panose="02010600030101010101" pitchFamily="2" charset="-122"/>
              </a:rPr>
              <a:t>void *</a:t>
            </a:r>
            <a:r>
              <a:rPr lang="en-US" altLang="zh-CN" b="1" dirty="0" err="1">
                <a:latin typeface="Arial Narrow" panose="020B0606020202030204" pitchFamily="34" charset="0"/>
                <a:ea typeface="宋体" panose="02010600030101010101" pitchFamily="2" charset="-122"/>
              </a:rPr>
              <a:t>myimage</a:t>
            </a:r>
            <a:r>
              <a:rPr lang="en-US" altLang="zh-CN" b="1" dirty="0">
                <a:latin typeface="Arial Narrow" panose="020B0606020202030204" pitchFamily="34" charset="0"/>
                <a:ea typeface="宋体" panose="02010600030101010101" pitchFamily="2" charset="-122"/>
              </a:rPr>
              <a:t> = </a:t>
            </a:r>
            <a:r>
              <a:rPr lang="en-US" altLang="zh-CN" b="1" dirty="0" err="1">
                <a:latin typeface="Arial Narrow" panose="020B0606020202030204" pitchFamily="34" charset="0"/>
                <a:ea typeface="宋体" panose="02010600030101010101" pitchFamily="2" charset="-122"/>
              </a:rPr>
              <a:t>cudaMalloc</a:t>
            </a:r>
            <a:r>
              <a:rPr lang="en-US" altLang="zh-CN" b="1" dirty="0">
                <a:latin typeface="Arial Narrow" panose="020B0606020202030204" pitchFamily="34" charset="0"/>
                <a:ea typeface="宋体" panose="02010600030101010101" pitchFamily="2" charset="-122"/>
              </a:rPr>
              <a:t>(bytes</a:t>
            </a:r>
            <a:r>
              <a:rPr lang="en-US" altLang="zh-CN" b="1" dirty="0" smtClean="0">
                <a:latin typeface="Arial Narrow" panose="020B0606020202030204" pitchFamily="34" charset="0"/>
                <a:ea typeface="宋体" panose="02010600030101010101" pitchFamily="2" charset="-122"/>
              </a:rPr>
              <a:t>)</a:t>
            </a:r>
            <a:endParaRPr lang="en-US" altLang="zh-CN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 dirty="0">
                <a:latin typeface="Arial Narrow" panose="020B0606020202030204" pitchFamily="34" charset="0"/>
                <a:ea typeface="宋体" panose="02010600030101010101" pitchFamily="2" charset="-122"/>
              </a:rPr>
              <a:t>// 100 blocks, 10 threads per block</a:t>
            </a:r>
          </a:p>
          <a:p>
            <a:pPr eaLnBrk="1" hangingPunct="1"/>
            <a:r>
              <a:rPr lang="en-US" altLang="zh-CN" b="1" dirty="0" err="1">
                <a:latin typeface="Arial Narrow" panose="020B0606020202030204" pitchFamily="34" charset="0"/>
                <a:ea typeface="宋体" panose="02010600030101010101" pitchFamily="2" charset="-122"/>
              </a:rPr>
              <a:t>foo</a:t>
            </a:r>
            <a:r>
              <a:rPr lang="en-US" altLang="zh-CN" b="1" dirty="0">
                <a:latin typeface="Arial Narrow" panose="020B0606020202030204" pitchFamily="34" charset="0"/>
                <a:ea typeface="宋体" panose="02010600030101010101" pitchFamily="2" charset="-122"/>
              </a:rPr>
              <a:t>&lt;&lt;&lt;100, 10&gt;&gt;&gt; (parameters);</a:t>
            </a:r>
          </a:p>
        </p:txBody>
      </p:sp>
      <p:sp>
        <p:nvSpPr>
          <p:cNvPr id="5" name="矩形 4"/>
          <p:cNvSpPr/>
          <p:nvPr/>
        </p:nvSpPr>
        <p:spPr>
          <a:xfrm>
            <a:off x="6138166" y="3717032"/>
            <a:ext cx="298782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__device__  </a:t>
            </a:r>
            <a:r>
              <a:rPr lang="zh-CN" altLang="en-US" sz="1100" dirty="0" smtClean="0"/>
              <a:t>在设备上执行；仅可通过设备调用。</a:t>
            </a:r>
          </a:p>
          <a:p>
            <a:r>
              <a:rPr lang="en-US" altLang="zh-CN" sz="11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__global__  </a:t>
            </a:r>
            <a:r>
              <a:rPr lang="zh-CN" altLang="en-US" sz="1100" dirty="0" smtClean="0"/>
              <a:t>在设备上执行；仅可通过主机调用。</a:t>
            </a:r>
            <a:endParaRPr lang="en-US" altLang="zh-CN" sz="1100" dirty="0" smtClean="0"/>
          </a:p>
          <a:p>
            <a:r>
              <a:rPr lang="en-US" altLang="zh-CN" sz="11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__shared__  </a:t>
            </a:r>
            <a:r>
              <a:rPr lang="zh-CN" altLang="en-US" sz="1100" dirty="0" smtClean="0"/>
              <a:t>位于线程块的共享存储器空间中；</a:t>
            </a:r>
            <a:endParaRPr lang="en-US" altLang="zh-CN" sz="1100" dirty="0" smtClean="0"/>
          </a:p>
          <a:p>
            <a:r>
              <a:rPr lang="en-US" altLang="zh-CN" sz="1100" dirty="0" smtClean="0"/>
              <a:t>            </a:t>
            </a:r>
            <a:r>
              <a:rPr lang="zh-CN" altLang="en-US" sz="1100" dirty="0" smtClean="0"/>
              <a:t>与块具有相同的生命周期；</a:t>
            </a:r>
            <a:endParaRPr lang="en-US" altLang="zh-CN" sz="1100" dirty="0" smtClean="0"/>
          </a:p>
          <a:p>
            <a:r>
              <a:rPr lang="zh-CN" altLang="en-US" sz="1100" dirty="0" smtClean="0"/>
              <a:t>            可通过块内的所有线程访问。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>
                <a:ea typeface="宋体" panose="02010600030101010101" pitchFamily="2" charset="-122"/>
              </a:rPr>
              <a:t>存储器空间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844" y="1285860"/>
            <a:ext cx="5214974" cy="500066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R/W per-thread </a:t>
            </a:r>
            <a:r>
              <a:rPr lang="en-US" altLang="zh-CN" sz="20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registers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1-cycle latency</a:t>
            </a:r>
          </a:p>
          <a:p>
            <a:pPr>
              <a:lnSpc>
                <a:spcPct val="8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R/W per-thread </a:t>
            </a:r>
            <a:r>
              <a:rPr lang="en-US" altLang="zh-CN" sz="20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local memory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Slow – register spilling to global memory</a:t>
            </a:r>
          </a:p>
          <a:p>
            <a:pPr>
              <a:lnSpc>
                <a:spcPct val="8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R/W per-block </a:t>
            </a:r>
            <a:r>
              <a:rPr lang="en-US" altLang="zh-CN" sz="20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shared memory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1-cycle latency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But bank conflicts may drag down</a:t>
            </a:r>
          </a:p>
          <a:p>
            <a:pPr>
              <a:lnSpc>
                <a:spcPct val="8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R/W per-grid </a:t>
            </a:r>
            <a:r>
              <a:rPr lang="en-US" altLang="zh-CN" sz="20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global memory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~500-cycle latency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But coalescing accessing could hide latency</a:t>
            </a:r>
          </a:p>
          <a:p>
            <a:pPr>
              <a:lnSpc>
                <a:spcPct val="8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Read only per-grid </a:t>
            </a:r>
            <a:r>
              <a:rPr lang="en-US" altLang="zh-CN" sz="20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constant and texture memories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~500-cycle latency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But cached</a:t>
            </a:r>
            <a:endParaRPr lang="zh-CN" altLang="en-US" sz="2000" dirty="0" smtClean="0"/>
          </a:p>
        </p:txBody>
      </p:sp>
      <p:pic>
        <p:nvPicPr>
          <p:cNvPr id="174134" name="Picture 5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1214422"/>
            <a:ext cx="3358397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71" name="Picture 5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40400" y="1690688"/>
            <a:ext cx="3103563" cy="462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GPU</a:t>
            </a:r>
            <a:r>
              <a:rPr lang="zh-CN" altLang="en-US" smtClean="0"/>
              <a:t> </a:t>
            </a:r>
            <a:r>
              <a:rPr lang="en-US" altLang="zh-CN" smtClean="0"/>
              <a:t>Global Memory</a:t>
            </a:r>
            <a:r>
              <a:rPr lang="zh-CN" altLang="en-US" smtClean="0"/>
              <a:t>分配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282" y="1214422"/>
            <a:ext cx="4267200" cy="4267200"/>
          </a:xfrm>
        </p:spPr>
        <p:txBody>
          <a:bodyPr>
            <a:normAutofit/>
          </a:bodyPr>
          <a:lstStyle/>
          <a:p>
            <a:r>
              <a:rPr lang="en-US" altLang="zh-CN" sz="2000" dirty="0" err="1" smtClean="0">
                <a:ea typeface="宋体" panose="02010600030101010101" pitchFamily="2" charset="-122"/>
              </a:rPr>
              <a:t>cudaMalloc</a:t>
            </a:r>
            <a:r>
              <a:rPr lang="en-US" altLang="zh-CN" sz="2000" dirty="0" smtClean="0">
                <a:ea typeface="宋体" panose="02010600030101010101" pitchFamily="2" charset="-122"/>
              </a:rPr>
              <a:t>()</a:t>
            </a:r>
          </a:p>
          <a:p>
            <a:pPr lvl="1"/>
            <a:r>
              <a:rPr lang="zh-CN" altLang="en-US" sz="2000" dirty="0" smtClean="0">
                <a:ea typeface="宋体" panose="02010600030101010101" pitchFamily="2" charset="-122"/>
              </a:rPr>
              <a:t>分配显存中的</a:t>
            </a:r>
            <a:r>
              <a:rPr lang="en-US" altLang="zh-CN" sz="2000" u="sng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global memory</a:t>
            </a:r>
          </a:p>
          <a:p>
            <a:pPr lvl="1"/>
            <a:r>
              <a:rPr lang="zh-CN" altLang="en-US" sz="2000" dirty="0" smtClean="0">
                <a:ea typeface="宋体" panose="02010600030101010101" pitchFamily="2" charset="-122"/>
              </a:rPr>
              <a:t>两个参数</a:t>
            </a:r>
          </a:p>
          <a:p>
            <a:pPr marL="1151255" lvl="2"/>
            <a:r>
              <a:rPr lang="zh-CN" altLang="en-US" sz="2000" dirty="0" smtClean="0">
                <a:ea typeface="宋体" panose="02010600030101010101" pitchFamily="2" charset="-122"/>
              </a:rPr>
              <a:t>对象数组指针和数组尺寸</a:t>
            </a:r>
          </a:p>
          <a:p>
            <a:r>
              <a:rPr lang="en-US" altLang="zh-CN" sz="2000" dirty="0" err="1" smtClean="0">
                <a:ea typeface="宋体" panose="02010600030101010101" pitchFamily="2" charset="-122"/>
              </a:rPr>
              <a:t>cudaFree</a:t>
            </a:r>
            <a:r>
              <a:rPr lang="en-US" altLang="zh-CN" sz="2000" dirty="0" smtClean="0">
                <a:ea typeface="宋体" panose="02010600030101010101" pitchFamily="2" charset="-122"/>
              </a:rPr>
              <a:t>()</a:t>
            </a:r>
          </a:p>
          <a:p>
            <a:pPr lvl="1"/>
            <a:r>
              <a:rPr lang="zh-CN" altLang="en-US" sz="2000" dirty="0" smtClean="0">
                <a:ea typeface="宋体" panose="02010600030101010101" pitchFamily="2" charset="-122"/>
              </a:rPr>
              <a:t>释放显存中的</a:t>
            </a:r>
            <a:r>
              <a:rPr lang="en-US" altLang="zh-CN" sz="2000" u="sng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</a:rPr>
              <a:t>global memory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marL="1151255" lvl="2"/>
            <a:r>
              <a:rPr lang="zh-CN" altLang="en-US" sz="2000" dirty="0" smtClean="0">
                <a:ea typeface="宋体" panose="02010600030101010101" pitchFamily="2" charset="-122"/>
              </a:rPr>
              <a:t>对象数组指针</a:t>
            </a:r>
          </a:p>
        </p:txBody>
      </p:sp>
      <p:sp>
        <p:nvSpPr>
          <p:cNvPr id="188470" name="Line 54"/>
          <p:cNvSpPr>
            <a:spLocks noChangeShapeType="1"/>
          </p:cNvSpPr>
          <p:nvPr/>
        </p:nvSpPr>
        <p:spPr bwMode="auto">
          <a:xfrm>
            <a:off x="4732338" y="2547938"/>
            <a:ext cx="2098675" cy="206375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8472" name="Text Box 56"/>
          <p:cNvSpPr txBox="1">
            <a:spLocks noChangeArrowheads="1"/>
          </p:cNvSpPr>
          <p:nvPr/>
        </p:nvSpPr>
        <p:spPr bwMode="auto">
          <a:xfrm>
            <a:off x="1071538" y="4143380"/>
            <a:ext cx="3914775" cy="2024063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altLang="zh-CN" sz="1800" b="1" dirty="0" err="1">
                <a:latin typeface="Arial Narrow" panose="020B0606020202030204" pitchFamily="34" charset="0"/>
                <a:ea typeface="宋体" panose="02010600030101010101" pitchFamily="2" charset="-122"/>
              </a:rPr>
              <a:t>int</a:t>
            </a:r>
            <a:r>
              <a:rPr lang="en-US" altLang="zh-CN" sz="1800" b="1" dirty="0">
                <a:latin typeface="Arial Narrow" panose="020B060602020203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latin typeface="Arial Narrow" panose="020B0606020202030204" pitchFamily="34" charset="0"/>
                <a:ea typeface="宋体" panose="02010600030101010101" pitchFamily="2" charset="-122"/>
              </a:rPr>
              <a:t>blk_sz</a:t>
            </a:r>
            <a:r>
              <a:rPr lang="en-US" altLang="zh-CN" sz="1800" b="1" dirty="0">
                <a:latin typeface="Arial Narrow" panose="020B0606020202030204" pitchFamily="34" charset="0"/>
                <a:ea typeface="宋体" panose="02010600030101010101" pitchFamily="2" charset="-122"/>
              </a:rPr>
              <a:t> = 64;</a:t>
            </a:r>
          </a:p>
          <a:p>
            <a:pPr eaLnBrk="1" hangingPunct="1"/>
            <a:r>
              <a:rPr lang="en-US" altLang="zh-CN" sz="1800" b="1" dirty="0">
                <a:latin typeface="Arial Narrow" panose="020B0606020202030204" pitchFamily="34" charset="0"/>
                <a:ea typeface="宋体" panose="02010600030101010101" pitchFamily="2" charset="-122"/>
              </a:rPr>
              <a:t>float* </a:t>
            </a:r>
            <a:r>
              <a:rPr lang="en-US" altLang="zh-CN" sz="1800" b="1" dirty="0" err="1">
                <a:latin typeface="Arial Narrow" panose="020B0606020202030204" pitchFamily="34" charset="0"/>
                <a:ea typeface="宋体" panose="02010600030101010101" pitchFamily="2" charset="-122"/>
              </a:rPr>
              <a:t>Md</a:t>
            </a:r>
            <a:r>
              <a:rPr lang="en-US" altLang="zh-CN" sz="1800" b="1" dirty="0">
                <a:latin typeface="Arial Narrow" panose="020B0606020202030204" pitchFamily="34" charset="0"/>
                <a:ea typeface="宋体" panose="02010600030101010101" pitchFamily="2" charset="-122"/>
              </a:rPr>
              <a:t>;</a:t>
            </a:r>
          </a:p>
          <a:p>
            <a:pPr eaLnBrk="1" hangingPunct="1"/>
            <a:r>
              <a:rPr lang="en-US" altLang="zh-CN" sz="1800" b="1" dirty="0" err="1">
                <a:latin typeface="Arial Narrow" panose="020B0606020202030204" pitchFamily="34" charset="0"/>
                <a:ea typeface="宋体" panose="02010600030101010101" pitchFamily="2" charset="-122"/>
              </a:rPr>
              <a:t>int</a:t>
            </a:r>
            <a:r>
              <a:rPr lang="en-US" altLang="zh-CN" sz="1800" b="1" dirty="0">
                <a:latin typeface="Arial Narrow" panose="020B0606020202030204" pitchFamily="34" charset="0"/>
                <a:ea typeface="宋体" panose="02010600030101010101" pitchFamily="2" charset="-122"/>
              </a:rPr>
              <a:t> size = </a:t>
            </a:r>
            <a:r>
              <a:rPr lang="en-US" altLang="zh-CN" sz="1800" b="1" dirty="0" err="1">
                <a:latin typeface="Arial Narrow" panose="020B0606020202030204" pitchFamily="34" charset="0"/>
                <a:ea typeface="宋体" panose="02010600030101010101" pitchFamily="2" charset="-122"/>
              </a:rPr>
              <a:t>blk_sz</a:t>
            </a:r>
            <a:r>
              <a:rPr lang="en-US" altLang="zh-CN" sz="1800" b="1" dirty="0">
                <a:latin typeface="Arial Narrow" panose="020B0606020202030204" pitchFamily="34" charset="0"/>
                <a:ea typeface="宋体" panose="02010600030101010101" pitchFamily="2" charset="-122"/>
              </a:rPr>
              <a:t> * </a:t>
            </a:r>
            <a:r>
              <a:rPr lang="en-US" altLang="zh-CN" sz="1800" b="1" dirty="0" err="1">
                <a:latin typeface="Arial Narrow" panose="020B0606020202030204" pitchFamily="34" charset="0"/>
                <a:ea typeface="宋体" panose="02010600030101010101" pitchFamily="2" charset="-122"/>
              </a:rPr>
              <a:t>blk_sz</a:t>
            </a:r>
            <a:r>
              <a:rPr lang="en-US" altLang="zh-CN" sz="1800" b="1" dirty="0">
                <a:latin typeface="Arial Narrow" panose="020B0606020202030204" pitchFamily="34" charset="0"/>
                <a:ea typeface="宋体" panose="02010600030101010101" pitchFamily="2" charset="-122"/>
              </a:rPr>
              <a:t> * </a:t>
            </a:r>
            <a:r>
              <a:rPr lang="en-US" altLang="zh-CN" sz="1800" b="1" dirty="0" err="1">
                <a:latin typeface="Arial Narrow" panose="020B0606020202030204" pitchFamily="34" charset="0"/>
                <a:ea typeface="宋体" panose="02010600030101010101" pitchFamily="2" charset="-122"/>
              </a:rPr>
              <a:t>sizeof</a:t>
            </a:r>
            <a:r>
              <a:rPr lang="en-US" altLang="zh-CN" sz="1800" b="1" dirty="0">
                <a:latin typeface="Arial Narrow" panose="020B0606020202030204" pitchFamily="34" charset="0"/>
                <a:ea typeface="宋体" panose="02010600030101010101" pitchFamily="2" charset="-122"/>
              </a:rPr>
              <a:t>(float);</a:t>
            </a:r>
          </a:p>
          <a:p>
            <a:pPr eaLnBrk="1" hangingPunct="1"/>
            <a:endParaRPr lang="en-US" altLang="zh-CN" sz="18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1800" b="1" dirty="0" err="1">
                <a:latin typeface="Arial Narrow" panose="020B0606020202030204" pitchFamily="34" charset="0"/>
                <a:ea typeface="宋体" panose="02010600030101010101" pitchFamily="2" charset="-122"/>
              </a:rPr>
              <a:t>cudaMalloc</a:t>
            </a:r>
            <a:r>
              <a:rPr lang="en-US" altLang="zh-CN" sz="1800" b="1" dirty="0">
                <a:latin typeface="Arial Narrow" panose="020B0606020202030204" pitchFamily="34" charset="0"/>
                <a:ea typeface="宋体" panose="02010600030101010101" pitchFamily="2" charset="-122"/>
              </a:rPr>
              <a:t>((void**)&amp;</a:t>
            </a:r>
            <a:r>
              <a:rPr lang="en-US" altLang="zh-CN" sz="1800" b="1" dirty="0" err="1">
                <a:latin typeface="Arial Narrow" panose="020B0606020202030204" pitchFamily="34" charset="0"/>
                <a:ea typeface="宋体" panose="02010600030101010101" pitchFamily="2" charset="-122"/>
              </a:rPr>
              <a:t>Md</a:t>
            </a:r>
            <a:r>
              <a:rPr lang="en-US" altLang="zh-CN" sz="1800" b="1" dirty="0">
                <a:latin typeface="Arial Narrow" panose="020B0606020202030204" pitchFamily="34" charset="0"/>
                <a:ea typeface="宋体" panose="02010600030101010101" pitchFamily="2" charset="-122"/>
              </a:rPr>
              <a:t>, size);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SzPct val="180000"/>
            </a:pPr>
            <a:r>
              <a:rPr lang="en-US" altLang="zh-CN" sz="1800" b="1" dirty="0">
                <a:latin typeface="Arial Narrow" panose="020B0606020202030204" pitchFamily="34" charset="0"/>
                <a:ea typeface="宋体" panose="02010600030101010101" pitchFamily="2" charset="-122"/>
              </a:rPr>
              <a:t>…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SzPct val="180000"/>
            </a:pPr>
            <a:r>
              <a:rPr lang="en-US" altLang="zh-CN" sz="1800" b="1" dirty="0" err="1">
                <a:latin typeface="Arial Narrow" panose="020B0606020202030204" pitchFamily="34" charset="0"/>
                <a:ea typeface="宋体" panose="02010600030101010101" pitchFamily="2" charset="-122"/>
              </a:rPr>
              <a:t>cudaFree</a:t>
            </a:r>
            <a:r>
              <a:rPr lang="en-US" altLang="zh-CN" sz="1800" b="1" dirty="0">
                <a:latin typeface="Arial Narrow" panose="020B060602020203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1800" b="1" dirty="0" err="1">
                <a:latin typeface="Arial Narrow" panose="020B0606020202030204" pitchFamily="34" charset="0"/>
                <a:ea typeface="宋体" panose="02010600030101010101" pitchFamily="2" charset="-122"/>
              </a:rPr>
              <a:t>Md</a:t>
            </a:r>
            <a:r>
              <a:rPr lang="en-US" altLang="zh-CN" sz="1800" b="1" dirty="0">
                <a:latin typeface="Arial Narrow" panose="020B0606020202030204" pitchFamily="34" charset="0"/>
                <a:ea typeface="宋体" panose="02010600030101010101" pitchFamily="2" charset="-122"/>
              </a:rPr>
              <a:t>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519" name="Picture 5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40400" y="1690688"/>
            <a:ext cx="3103563" cy="462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Host – Device</a:t>
            </a:r>
            <a:r>
              <a:rPr lang="zh-CN" altLang="en-US" smtClean="0"/>
              <a:t>数据交换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20" y="1214422"/>
            <a:ext cx="5000660" cy="3571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000" dirty="0" err="1" smtClean="0"/>
              <a:t>cudaMemcpy</a:t>
            </a:r>
            <a:r>
              <a:rPr lang="en-US" altLang="zh-CN" sz="2000" dirty="0" smtClean="0"/>
              <a:t>()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/>
              <a:t>Memory data transfer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/>
              <a:t>Requires four parameters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/>
              <a:t>Pointer to destination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/>
              <a:t>Pointer to source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/>
              <a:t>Number of bytes copied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/>
              <a:t>Type of transfer </a:t>
            </a:r>
          </a:p>
          <a:p>
            <a:pPr lvl="3">
              <a:lnSpc>
                <a:spcPct val="90000"/>
              </a:lnSpc>
            </a:pPr>
            <a:r>
              <a:rPr lang="en-US" altLang="zh-CN" dirty="0" smtClean="0"/>
              <a:t>Host to Host, Host to Device, Device to Host, Device to Device</a:t>
            </a:r>
            <a:endParaRPr lang="zh-CN" altLang="en-US" dirty="0" smtClean="0"/>
          </a:p>
        </p:txBody>
      </p:sp>
      <p:sp>
        <p:nvSpPr>
          <p:cNvPr id="190518" name="AutoShape 54"/>
          <p:cNvSpPr>
            <a:spLocks noChangeArrowheads="1"/>
          </p:cNvSpPr>
          <p:nvPr/>
        </p:nvSpPr>
        <p:spPr bwMode="auto">
          <a:xfrm>
            <a:off x="6096000" y="4598988"/>
            <a:ext cx="2459038" cy="1579562"/>
          </a:xfrm>
          <a:prstGeom prst="flowChartConnector">
            <a:avLst/>
          </a:prstGeom>
          <a:noFill/>
          <a:ln w="31750">
            <a:solidFill>
              <a:schemeClr val="accent2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0520" name="Text Box 56"/>
          <p:cNvSpPr txBox="1">
            <a:spLocks noChangeArrowheads="1"/>
          </p:cNvSpPr>
          <p:nvPr/>
        </p:nvSpPr>
        <p:spPr bwMode="auto">
          <a:xfrm>
            <a:off x="1065213" y="4851400"/>
            <a:ext cx="4354512" cy="1625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altLang="zh-CN" sz="2000" b="1">
                <a:latin typeface="Arial Narrow" panose="020B0606020202030204" pitchFamily="34" charset="0"/>
                <a:ea typeface="宋体" panose="02010600030101010101" pitchFamily="2" charset="-122"/>
              </a:rPr>
              <a:t>cudaMemcpy(Md, M.elements, size, cudaMemcpyHostToDevice);</a:t>
            </a:r>
          </a:p>
          <a:p>
            <a:pPr eaLnBrk="1" hangingPunct="1"/>
            <a:endParaRPr lang="en-US" altLang="zh-CN" sz="2000" b="1">
              <a:latin typeface="Arial Narrow" panose="020B060602020203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000" b="1">
                <a:latin typeface="Arial Narrow" panose="020B0606020202030204" pitchFamily="34" charset="0"/>
                <a:ea typeface="宋体" panose="02010600030101010101" pitchFamily="2" charset="-122"/>
              </a:rPr>
              <a:t>cudaMemcpy(M.elements, Md, size, cudaMemcpyDeviceToHost);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/>
              <a:t>GPU</a:t>
            </a:r>
            <a:r>
              <a:rPr lang="zh-CN" altLang="en-US" smtClean="0"/>
              <a:t>和</a:t>
            </a:r>
            <a:r>
              <a:rPr lang="en-US" altLang="zh-CN" smtClean="0"/>
              <a:t>CPU</a:t>
            </a:r>
            <a:r>
              <a:rPr lang="zh-CN" altLang="en-US" smtClean="0"/>
              <a:t>不同的设计哲学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14422"/>
            <a:ext cx="8229600" cy="3886200"/>
          </a:xfrm>
        </p:spPr>
        <p:txBody>
          <a:bodyPr/>
          <a:lstStyle/>
          <a:p>
            <a:pPr eaLnBrk="1" hangingPunct="1"/>
            <a:r>
              <a:rPr lang="en-US" altLang="zh-CN" sz="2400" dirty="0" smtClean="0"/>
              <a:t>GPU</a:t>
            </a:r>
            <a:r>
              <a:rPr lang="zh-CN" altLang="en-US" sz="2400" dirty="0" smtClean="0"/>
              <a:t>的特点是可以大规模的并行执行，在很多应用上比高频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性能高上一个或两个数量级。</a:t>
            </a:r>
          </a:p>
          <a:p>
            <a:pPr lvl="1" eaLnBrk="1" hangingPunct="1"/>
            <a:r>
              <a:rPr lang="en-US" altLang="zh-CN" sz="2000" dirty="0" smtClean="0"/>
              <a:t>CPU</a:t>
            </a:r>
            <a:r>
              <a:rPr lang="zh-CN" altLang="en-US" sz="2000" dirty="0" smtClean="0"/>
              <a:t>：更多资源用于缓存</a:t>
            </a:r>
          </a:p>
          <a:p>
            <a:pPr lvl="1" eaLnBrk="1" hangingPunct="1"/>
            <a:r>
              <a:rPr lang="en-US" altLang="zh-CN" sz="2000" dirty="0" smtClean="0"/>
              <a:t>GPU</a:t>
            </a:r>
            <a:r>
              <a:rPr lang="zh-CN" altLang="en-US" sz="2000" dirty="0" smtClean="0"/>
              <a:t>：更多资源用于计算</a:t>
            </a:r>
          </a:p>
          <a:p>
            <a:pPr lvl="3" eaLnBrk="1" hangingPunct="1"/>
            <a:r>
              <a:rPr lang="zh-CN" altLang="en-US" dirty="0" smtClean="0"/>
              <a:t>适合具备可预测，针对数组的计算模式 </a:t>
            </a:r>
          </a:p>
        </p:txBody>
      </p:sp>
      <p:pic>
        <p:nvPicPr>
          <p:cNvPr id="21508" name="Picture 4" descr="cp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500438"/>
            <a:ext cx="4060825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6" descr="_m_gw_yqnvZxsIrrq9KAC-7TKGELV5NCOmf4ChJJ6VRHs5KvLSq9KAGJe2oRmzEFXLkX5zI3_AjBSPrmyjK_IV1wzQR03oBUP7k_tljqwkOYeFId4S5pp4Q9UYWexVmh4tjItD48PF-bspzCA=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19588" y="4714875"/>
            <a:ext cx="4824412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4"/>
          <p:cNvSpPr txBox="1">
            <a:spLocks noGrp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/>
            <a:fld id="{C8E9CD90-FE68-4AC7-AF5A-F860BC172196}" type="slidenum">
              <a:rPr lang="en-US" altLang="zh-CN" sz="1400"/>
              <a:t>70</a:t>
            </a:fld>
            <a:endParaRPr lang="en-US" altLang="zh-CN" sz="1400"/>
          </a:p>
        </p:txBody>
      </p:sp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457200" y="274638"/>
            <a:ext cx="8686800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altLang="zh-CN" sz="3600">
                <a:solidFill>
                  <a:schemeClr val="tx2"/>
                </a:solidFill>
              </a:rPr>
              <a:t>G80 </a:t>
            </a:r>
            <a:r>
              <a:rPr lang="zh-CN" altLang="en-US" sz="3600">
                <a:solidFill>
                  <a:schemeClr val="tx2"/>
                </a:solidFill>
              </a:rPr>
              <a:t>的</a:t>
            </a:r>
            <a:r>
              <a:rPr lang="en-US" altLang="zh-CN" sz="3600">
                <a:solidFill>
                  <a:schemeClr val="tx2"/>
                </a:solidFill>
              </a:rPr>
              <a:t>CUDA</a:t>
            </a:r>
            <a:r>
              <a:rPr lang="zh-CN" altLang="en-US" sz="3600">
                <a:solidFill>
                  <a:schemeClr val="tx2"/>
                </a:solidFill>
              </a:rPr>
              <a:t>存储器实现</a:t>
            </a:r>
          </a:p>
        </p:txBody>
      </p:sp>
      <p:sp>
        <p:nvSpPr>
          <p:cNvPr id="25604" name="Rectangle 3"/>
          <p:cNvSpPr>
            <a:spLocks noChangeArrowheads="1"/>
          </p:cNvSpPr>
          <p:nvPr/>
        </p:nvSpPr>
        <p:spPr bwMode="auto">
          <a:xfrm>
            <a:off x="214282" y="1357298"/>
            <a:ext cx="4267200" cy="41957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</a:pPr>
            <a:r>
              <a:rPr lang="zh-CN" altLang="en-US" sz="3200" dirty="0"/>
              <a:t>每一个</a:t>
            </a:r>
            <a:r>
              <a:rPr lang="en-US" altLang="zh-CN" sz="3200" dirty="0"/>
              <a:t>thread </a:t>
            </a:r>
            <a:r>
              <a:rPr lang="zh-CN" altLang="en-US" sz="3200" dirty="0"/>
              <a:t>可以</a:t>
            </a:r>
            <a:r>
              <a:rPr lang="en-US" altLang="zh-CN" sz="3200" dirty="0"/>
              <a:t>:</a:t>
            </a:r>
          </a:p>
          <a:p>
            <a:pPr marL="974725" lvl="1" indent="-403225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</a:pPr>
            <a:r>
              <a:rPr lang="zh-CN" altLang="en-US" sz="2100" dirty="0"/>
              <a:t>可以读写寄存器</a:t>
            </a:r>
          </a:p>
          <a:p>
            <a:pPr marL="974725" lvl="1" indent="-403225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</a:pPr>
            <a:r>
              <a:rPr lang="zh-CN" altLang="en-US" sz="2100" dirty="0"/>
              <a:t>可以读写本地存储器</a:t>
            </a:r>
          </a:p>
          <a:p>
            <a:pPr marL="974725" lvl="1" indent="-403225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</a:pPr>
            <a:r>
              <a:rPr lang="zh-CN" altLang="en-US" sz="2100" dirty="0"/>
              <a:t>每一个</a:t>
            </a:r>
            <a:r>
              <a:rPr lang="en-US" altLang="zh-CN" sz="2100" dirty="0"/>
              <a:t>block</a:t>
            </a:r>
            <a:r>
              <a:rPr lang="zh-CN" altLang="en-US" sz="2100" dirty="0"/>
              <a:t>可以读写</a:t>
            </a:r>
          </a:p>
          <a:p>
            <a:pPr marL="974725" lvl="1" indent="-403225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100" dirty="0"/>
              <a:t>      共享存储器</a:t>
            </a:r>
            <a:endParaRPr lang="zh-CN" altLang="en-US" sz="2100" b="1" dirty="0">
              <a:solidFill>
                <a:schemeClr val="accent2"/>
              </a:solidFill>
            </a:endParaRPr>
          </a:p>
          <a:p>
            <a:pPr marL="974725" lvl="1" indent="-403225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</a:pPr>
            <a:r>
              <a:rPr lang="zh-CN" altLang="en-US" sz="2100" dirty="0"/>
              <a:t>每一个</a:t>
            </a:r>
            <a:r>
              <a:rPr lang="en-US" altLang="zh-CN" sz="2100" dirty="0"/>
              <a:t>grid </a:t>
            </a:r>
            <a:r>
              <a:rPr lang="zh-CN" altLang="en-US" sz="2100" dirty="0"/>
              <a:t>可以读写</a:t>
            </a:r>
          </a:p>
          <a:p>
            <a:pPr marL="974725" lvl="1" indent="-403225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100" dirty="0"/>
              <a:t>      全局存储器</a:t>
            </a:r>
            <a:endParaRPr lang="zh-CN" altLang="en-US" sz="2100" b="1" dirty="0">
              <a:solidFill>
                <a:schemeClr val="accent2"/>
              </a:solidFill>
            </a:endParaRPr>
          </a:p>
          <a:p>
            <a:pPr marL="974725" lvl="1" indent="-403225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</a:pPr>
            <a:r>
              <a:rPr lang="zh-CN" altLang="en-US" sz="2100" dirty="0"/>
              <a:t>每一个</a:t>
            </a:r>
            <a:r>
              <a:rPr lang="en-US" altLang="zh-CN" sz="2100" dirty="0"/>
              <a:t>grid</a:t>
            </a:r>
            <a:r>
              <a:rPr lang="en-US" altLang="zh-CN" sz="2100" dirty="0">
                <a:solidFill>
                  <a:schemeClr val="accent2"/>
                </a:solidFill>
              </a:rPr>
              <a:t> </a:t>
            </a:r>
            <a:r>
              <a:rPr lang="zh-CN" altLang="en-US" sz="2100" dirty="0"/>
              <a:t>只可读</a:t>
            </a:r>
          </a:p>
          <a:p>
            <a:pPr marL="974725" lvl="1" indent="-403225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100" dirty="0"/>
              <a:t>      常数存储器</a:t>
            </a:r>
            <a:endParaRPr lang="zh-CN" altLang="en-US" sz="2100" b="1" dirty="0">
              <a:solidFill>
                <a:schemeClr val="accent2"/>
              </a:solidFill>
            </a:endParaRPr>
          </a:p>
        </p:txBody>
      </p:sp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5402263" y="1751013"/>
            <a:ext cx="3706812" cy="3963987"/>
          </a:xfrm>
          <a:prstGeom prst="rect">
            <a:avLst/>
          </a:prstGeom>
          <a:solidFill>
            <a:srgbClr val="99CCFF"/>
          </a:solidFill>
          <a:ln w="9525">
            <a:solidFill>
              <a:srgbClr val="969696"/>
            </a:solidFill>
            <a:miter lim="800000"/>
          </a:ln>
        </p:spPr>
        <p:txBody>
          <a:bodyPr/>
          <a:lstStyle/>
          <a:p>
            <a:r>
              <a:rPr lang="en-US" altLang="zh-CN" sz="1200" b="1">
                <a:solidFill>
                  <a:srgbClr val="003300"/>
                </a:solidFill>
              </a:rPr>
              <a:t>Grid</a:t>
            </a:r>
          </a:p>
        </p:txBody>
      </p:sp>
      <p:sp>
        <p:nvSpPr>
          <p:cNvPr id="25606" name="Text Box 9"/>
          <p:cNvSpPr txBox="1">
            <a:spLocks noChangeArrowheads="1"/>
          </p:cNvSpPr>
          <p:nvPr/>
        </p:nvSpPr>
        <p:spPr bwMode="auto">
          <a:xfrm>
            <a:off x="5462588" y="4519613"/>
            <a:ext cx="3605212" cy="4254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/>
          <a:lstStyle/>
          <a:p>
            <a:r>
              <a:rPr lang="en-US" altLang="zh-CN" sz="1200" b="1">
                <a:solidFill>
                  <a:srgbClr val="003300"/>
                </a:solidFill>
              </a:rPr>
              <a:t>Global Memory</a:t>
            </a:r>
            <a:endParaRPr lang="en-US" altLang="zh-CN" sz="1200">
              <a:solidFill>
                <a:srgbClr val="003300"/>
              </a:solidFill>
            </a:endParaRPr>
          </a:p>
        </p:txBody>
      </p:sp>
      <p:sp>
        <p:nvSpPr>
          <p:cNvPr id="25607" name="Text Box 12"/>
          <p:cNvSpPr txBox="1">
            <a:spLocks noChangeArrowheads="1"/>
          </p:cNvSpPr>
          <p:nvPr/>
        </p:nvSpPr>
        <p:spPr bwMode="auto">
          <a:xfrm>
            <a:off x="5451475" y="2244725"/>
            <a:ext cx="1771650" cy="2160588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</a:ln>
        </p:spPr>
        <p:txBody>
          <a:bodyPr/>
          <a:lstStyle/>
          <a:p>
            <a:r>
              <a:rPr lang="en-US" altLang="zh-CN" sz="1200" b="1">
                <a:solidFill>
                  <a:srgbClr val="003300"/>
                </a:solidFill>
              </a:rPr>
              <a:t>Block (0, 0)</a:t>
            </a:r>
          </a:p>
        </p:txBody>
      </p:sp>
      <p:sp>
        <p:nvSpPr>
          <p:cNvPr id="25608" name="Text Box 13"/>
          <p:cNvSpPr txBox="1">
            <a:spLocks noChangeArrowheads="1"/>
          </p:cNvSpPr>
          <p:nvPr/>
        </p:nvSpPr>
        <p:spPr bwMode="auto">
          <a:xfrm>
            <a:off x="5500688" y="2754313"/>
            <a:ext cx="1682750" cy="3492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91440" rIns="0" bIns="0"/>
          <a:lstStyle/>
          <a:p>
            <a:pPr algn="ctr"/>
            <a:r>
              <a:rPr lang="en-US" altLang="zh-CN" sz="1000" b="1">
                <a:solidFill>
                  <a:srgbClr val="003300"/>
                </a:solidFill>
              </a:rPr>
              <a:t>Shared Memory</a:t>
            </a:r>
            <a:endParaRPr lang="en-US" altLang="zh-CN" sz="1000">
              <a:solidFill>
                <a:srgbClr val="003300"/>
              </a:solidFill>
            </a:endParaRPr>
          </a:p>
        </p:txBody>
      </p:sp>
      <p:sp>
        <p:nvSpPr>
          <p:cNvPr id="25609" name="Text Box 16"/>
          <p:cNvSpPr txBox="1">
            <a:spLocks noChangeArrowheads="1"/>
          </p:cNvSpPr>
          <p:nvPr/>
        </p:nvSpPr>
        <p:spPr bwMode="auto">
          <a:xfrm>
            <a:off x="5491163" y="3783013"/>
            <a:ext cx="820737" cy="487362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</a:ln>
        </p:spPr>
        <p:txBody>
          <a:bodyPr lIns="0" tIns="146304" rIns="0" bIns="0"/>
          <a:lstStyle/>
          <a:p>
            <a:pPr algn="ctr"/>
            <a:r>
              <a:rPr lang="en-US" altLang="zh-CN" sz="1000" b="1">
                <a:solidFill>
                  <a:srgbClr val="003300"/>
                </a:solidFill>
              </a:rPr>
              <a:t>Thread (0, 0)</a:t>
            </a:r>
            <a:endParaRPr lang="en-US" altLang="zh-CN" sz="1000">
              <a:solidFill>
                <a:srgbClr val="003300"/>
              </a:solidFill>
            </a:endParaRPr>
          </a:p>
        </p:txBody>
      </p:sp>
      <p:sp>
        <p:nvSpPr>
          <p:cNvPr id="25610" name="Text Box 17"/>
          <p:cNvSpPr txBox="1">
            <a:spLocks noChangeArrowheads="1"/>
          </p:cNvSpPr>
          <p:nvPr/>
        </p:nvSpPr>
        <p:spPr bwMode="auto">
          <a:xfrm>
            <a:off x="5491163" y="3257550"/>
            <a:ext cx="622300" cy="2984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0" rIns="0" bIns="0"/>
          <a:lstStyle/>
          <a:p>
            <a:pPr algn="ctr"/>
            <a:r>
              <a:rPr lang="en-US" altLang="zh-CN" sz="1000" b="1">
                <a:solidFill>
                  <a:srgbClr val="003300"/>
                </a:solidFill>
              </a:rPr>
              <a:t>Registers</a:t>
            </a:r>
            <a:endParaRPr lang="en-US" altLang="zh-CN" sz="1000">
              <a:solidFill>
                <a:srgbClr val="003300"/>
              </a:solidFill>
            </a:endParaRPr>
          </a:p>
        </p:txBody>
      </p:sp>
      <p:sp>
        <p:nvSpPr>
          <p:cNvPr id="25611" name="Line 18"/>
          <p:cNvSpPr>
            <a:spLocks noChangeShapeType="1"/>
          </p:cNvSpPr>
          <p:nvPr/>
        </p:nvSpPr>
        <p:spPr bwMode="auto">
          <a:xfrm flipV="1">
            <a:off x="6210300" y="3105150"/>
            <a:ext cx="3175" cy="6683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12" name="Line 19"/>
          <p:cNvSpPr>
            <a:spLocks noChangeShapeType="1"/>
          </p:cNvSpPr>
          <p:nvPr/>
        </p:nvSpPr>
        <p:spPr bwMode="auto">
          <a:xfrm flipV="1">
            <a:off x="5802313" y="3551238"/>
            <a:ext cx="0" cy="222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13" name="Line 21"/>
          <p:cNvSpPr>
            <a:spLocks noChangeShapeType="1"/>
          </p:cNvSpPr>
          <p:nvPr/>
        </p:nvSpPr>
        <p:spPr bwMode="auto">
          <a:xfrm>
            <a:off x="6089650" y="4275138"/>
            <a:ext cx="0" cy="244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14" name="Text Box 26"/>
          <p:cNvSpPr txBox="1">
            <a:spLocks noChangeArrowheads="1"/>
          </p:cNvSpPr>
          <p:nvPr/>
        </p:nvSpPr>
        <p:spPr bwMode="auto">
          <a:xfrm>
            <a:off x="6362700" y="3783013"/>
            <a:ext cx="820738" cy="487362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</a:ln>
        </p:spPr>
        <p:txBody>
          <a:bodyPr lIns="0" tIns="146304" rIns="0" bIns="0"/>
          <a:lstStyle/>
          <a:p>
            <a:pPr algn="ctr"/>
            <a:r>
              <a:rPr lang="en-US" altLang="zh-CN" sz="1000" b="1">
                <a:solidFill>
                  <a:srgbClr val="003300"/>
                </a:solidFill>
              </a:rPr>
              <a:t>Thread (1, 0)</a:t>
            </a:r>
            <a:endParaRPr lang="en-US" altLang="zh-CN" sz="1000">
              <a:solidFill>
                <a:srgbClr val="003300"/>
              </a:solidFill>
            </a:endParaRPr>
          </a:p>
        </p:txBody>
      </p:sp>
      <p:sp>
        <p:nvSpPr>
          <p:cNvPr id="25615" name="Text Box 27"/>
          <p:cNvSpPr txBox="1">
            <a:spLocks noChangeArrowheads="1"/>
          </p:cNvSpPr>
          <p:nvPr/>
        </p:nvSpPr>
        <p:spPr bwMode="auto">
          <a:xfrm>
            <a:off x="6362700" y="3257550"/>
            <a:ext cx="620713" cy="2984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0" rIns="0" bIns="0"/>
          <a:lstStyle/>
          <a:p>
            <a:pPr algn="ctr"/>
            <a:r>
              <a:rPr lang="en-US" altLang="zh-CN" sz="1000" b="1">
                <a:solidFill>
                  <a:srgbClr val="003300"/>
                </a:solidFill>
              </a:rPr>
              <a:t>Registers</a:t>
            </a:r>
            <a:endParaRPr lang="en-US" altLang="zh-CN" sz="1000">
              <a:solidFill>
                <a:srgbClr val="003300"/>
              </a:solidFill>
            </a:endParaRPr>
          </a:p>
        </p:txBody>
      </p:sp>
      <p:sp>
        <p:nvSpPr>
          <p:cNvPr id="25616" name="Line 28"/>
          <p:cNvSpPr>
            <a:spLocks noChangeShapeType="1"/>
          </p:cNvSpPr>
          <p:nvPr/>
        </p:nvSpPr>
        <p:spPr bwMode="auto">
          <a:xfrm flipV="1">
            <a:off x="7080250" y="3105150"/>
            <a:ext cx="3175" cy="6683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17" name="Line 29"/>
          <p:cNvSpPr>
            <a:spLocks noChangeShapeType="1"/>
          </p:cNvSpPr>
          <p:nvPr/>
        </p:nvSpPr>
        <p:spPr bwMode="auto">
          <a:xfrm flipV="1">
            <a:off x="6673850" y="3551238"/>
            <a:ext cx="0" cy="222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18" name="Line 31"/>
          <p:cNvSpPr>
            <a:spLocks noChangeShapeType="1"/>
          </p:cNvSpPr>
          <p:nvPr/>
        </p:nvSpPr>
        <p:spPr bwMode="auto">
          <a:xfrm>
            <a:off x="6961188" y="4275138"/>
            <a:ext cx="0" cy="244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19" name="Text Box 35"/>
          <p:cNvSpPr txBox="1">
            <a:spLocks noChangeArrowheads="1"/>
          </p:cNvSpPr>
          <p:nvPr/>
        </p:nvSpPr>
        <p:spPr bwMode="auto">
          <a:xfrm>
            <a:off x="7288213" y="2244725"/>
            <a:ext cx="1771650" cy="2160588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</a:ln>
        </p:spPr>
        <p:txBody>
          <a:bodyPr/>
          <a:lstStyle/>
          <a:p>
            <a:r>
              <a:rPr lang="en-US" altLang="zh-CN" sz="1200" b="1">
                <a:solidFill>
                  <a:srgbClr val="003300"/>
                </a:solidFill>
              </a:rPr>
              <a:t>Block (1, 0)</a:t>
            </a:r>
            <a:endParaRPr lang="en-US" altLang="zh-CN">
              <a:solidFill>
                <a:srgbClr val="003300"/>
              </a:solidFill>
            </a:endParaRPr>
          </a:p>
        </p:txBody>
      </p:sp>
      <p:sp>
        <p:nvSpPr>
          <p:cNvPr id="25620" name="Text Box 36"/>
          <p:cNvSpPr txBox="1">
            <a:spLocks noChangeArrowheads="1"/>
          </p:cNvSpPr>
          <p:nvPr/>
        </p:nvSpPr>
        <p:spPr bwMode="auto">
          <a:xfrm>
            <a:off x="7335838" y="2754313"/>
            <a:ext cx="1684337" cy="3492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91440" rIns="0" bIns="0"/>
          <a:lstStyle/>
          <a:p>
            <a:pPr algn="ctr"/>
            <a:r>
              <a:rPr lang="en-US" altLang="zh-CN" sz="1000" b="1">
                <a:solidFill>
                  <a:srgbClr val="003300"/>
                </a:solidFill>
              </a:rPr>
              <a:t>Shared Memory</a:t>
            </a:r>
            <a:endParaRPr lang="en-US" altLang="zh-CN" sz="1000">
              <a:solidFill>
                <a:srgbClr val="003300"/>
              </a:solidFill>
            </a:endParaRPr>
          </a:p>
        </p:txBody>
      </p:sp>
      <p:sp>
        <p:nvSpPr>
          <p:cNvPr id="25621" name="Text Box 39"/>
          <p:cNvSpPr txBox="1">
            <a:spLocks noChangeArrowheads="1"/>
          </p:cNvSpPr>
          <p:nvPr/>
        </p:nvSpPr>
        <p:spPr bwMode="auto">
          <a:xfrm>
            <a:off x="7327900" y="3783013"/>
            <a:ext cx="820738" cy="487362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</a:ln>
        </p:spPr>
        <p:txBody>
          <a:bodyPr lIns="0" tIns="146304" rIns="0" bIns="0"/>
          <a:lstStyle/>
          <a:p>
            <a:pPr algn="ctr"/>
            <a:r>
              <a:rPr lang="en-US" altLang="zh-CN" sz="1000" b="1">
                <a:solidFill>
                  <a:srgbClr val="003300"/>
                </a:solidFill>
              </a:rPr>
              <a:t>Thread (0, 0)</a:t>
            </a:r>
            <a:endParaRPr lang="en-US" altLang="zh-CN" sz="1000">
              <a:solidFill>
                <a:srgbClr val="003300"/>
              </a:solidFill>
            </a:endParaRPr>
          </a:p>
        </p:txBody>
      </p:sp>
      <p:sp>
        <p:nvSpPr>
          <p:cNvPr id="25622" name="Text Box 40"/>
          <p:cNvSpPr txBox="1">
            <a:spLocks noChangeArrowheads="1"/>
          </p:cNvSpPr>
          <p:nvPr/>
        </p:nvSpPr>
        <p:spPr bwMode="auto">
          <a:xfrm>
            <a:off x="7327900" y="3257550"/>
            <a:ext cx="620713" cy="2984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0" rIns="0" bIns="0"/>
          <a:lstStyle/>
          <a:p>
            <a:pPr algn="ctr"/>
            <a:r>
              <a:rPr lang="en-US" altLang="zh-CN" sz="1000" b="1">
                <a:solidFill>
                  <a:srgbClr val="003300"/>
                </a:solidFill>
              </a:rPr>
              <a:t>Registers</a:t>
            </a:r>
            <a:endParaRPr lang="en-US" altLang="zh-CN" sz="1000">
              <a:solidFill>
                <a:srgbClr val="003300"/>
              </a:solidFill>
            </a:endParaRPr>
          </a:p>
        </p:txBody>
      </p:sp>
      <p:sp>
        <p:nvSpPr>
          <p:cNvPr id="25623" name="Line 41"/>
          <p:cNvSpPr>
            <a:spLocks noChangeShapeType="1"/>
          </p:cNvSpPr>
          <p:nvPr/>
        </p:nvSpPr>
        <p:spPr bwMode="auto">
          <a:xfrm flipV="1">
            <a:off x="8045450" y="3105150"/>
            <a:ext cx="3175" cy="6683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24" name="Line 42"/>
          <p:cNvSpPr>
            <a:spLocks noChangeShapeType="1"/>
          </p:cNvSpPr>
          <p:nvPr/>
        </p:nvSpPr>
        <p:spPr bwMode="auto">
          <a:xfrm flipV="1">
            <a:off x="7639050" y="3551238"/>
            <a:ext cx="0" cy="222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25" name="Line 44"/>
          <p:cNvSpPr>
            <a:spLocks noChangeShapeType="1"/>
          </p:cNvSpPr>
          <p:nvPr/>
        </p:nvSpPr>
        <p:spPr bwMode="auto">
          <a:xfrm>
            <a:off x="7926388" y="4275138"/>
            <a:ext cx="0" cy="244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26" name="Text Box 49"/>
          <p:cNvSpPr txBox="1">
            <a:spLocks noChangeArrowheads="1"/>
          </p:cNvSpPr>
          <p:nvPr/>
        </p:nvSpPr>
        <p:spPr bwMode="auto">
          <a:xfrm>
            <a:off x="8199438" y="3783013"/>
            <a:ext cx="820737" cy="487362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</a:ln>
        </p:spPr>
        <p:txBody>
          <a:bodyPr lIns="0" tIns="146304" rIns="0" bIns="0"/>
          <a:lstStyle/>
          <a:p>
            <a:pPr algn="ctr"/>
            <a:r>
              <a:rPr lang="en-US" altLang="zh-CN" sz="1000" b="1">
                <a:solidFill>
                  <a:srgbClr val="003300"/>
                </a:solidFill>
              </a:rPr>
              <a:t>Thread (1, 0)</a:t>
            </a:r>
            <a:endParaRPr lang="en-US" altLang="zh-CN" sz="1000">
              <a:solidFill>
                <a:srgbClr val="003300"/>
              </a:solidFill>
            </a:endParaRPr>
          </a:p>
        </p:txBody>
      </p:sp>
      <p:sp>
        <p:nvSpPr>
          <p:cNvPr id="25627" name="Text Box 50"/>
          <p:cNvSpPr txBox="1">
            <a:spLocks noChangeArrowheads="1"/>
          </p:cNvSpPr>
          <p:nvPr/>
        </p:nvSpPr>
        <p:spPr bwMode="auto">
          <a:xfrm>
            <a:off x="8199438" y="3257550"/>
            <a:ext cx="620712" cy="2984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0" rIns="0" bIns="0"/>
          <a:lstStyle/>
          <a:p>
            <a:pPr algn="ctr"/>
            <a:r>
              <a:rPr lang="en-US" altLang="zh-CN" sz="1000" b="1">
                <a:solidFill>
                  <a:srgbClr val="003300"/>
                </a:solidFill>
              </a:rPr>
              <a:t>Registers</a:t>
            </a:r>
            <a:endParaRPr lang="en-US" altLang="zh-CN" sz="1000">
              <a:solidFill>
                <a:srgbClr val="003300"/>
              </a:solidFill>
            </a:endParaRPr>
          </a:p>
        </p:txBody>
      </p:sp>
      <p:sp>
        <p:nvSpPr>
          <p:cNvPr id="25628" name="Line 51"/>
          <p:cNvSpPr>
            <a:spLocks noChangeShapeType="1"/>
          </p:cNvSpPr>
          <p:nvPr/>
        </p:nvSpPr>
        <p:spPr bwMode="auto">
          <a:xfrm flipV="1">
            <a:off x="8916988" y="3105150"/>
            <a:ext cx="3175" cy="6683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29" name="Line 52"/>
          <p:cNvSpPr>
            <a:spLocks noChangeShapeType="1"/>
          </p:cNvSpPr>
          <p:nvPr/>
        </p:nvSpPr>
        <p:spPr bwMode="auto">
          <a:xfrm flipV="1">
            <a:off x="8509000" y="3551238"/>
            <a:ext cx="0" cy="222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30" name="Line 54"/>
          <p:cNvSpPr>
            <a:spLocks noChangeShapeType="1"/>
          </p:cNvSpPr>
          <p:nvPr/>
        </p:nvSpPr>
        <p:spPr bwMode="auto">
          <a:xfrm>
            <a:off x="8797925" y="4275138"/>
            <a:ext cx="0" cy="244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31" name="Text Box 58"/>
          <p:cNvSpPr txBox="1">
            <a:spLocks noChangeArrowheads="1"/>
          </p:cNvSpPr>
          <p:nvPr/>
        </p:nvSpPr>
        <p:spPr bwMode="auto">
          <a:xfrm>
            <a:off x="4572000" y="4514850"/>
            <a:ext cx="563563" cy="819150"/>
          </a:xfrm>
          <a:prstGeom prst="rect">
            <a:avLst/>
          </a:prstGeom>
          <a:solidFill>
            <a:srgbClr val="99CCFF"/>
          </a:solidFill>
          <a:ln w="9525">
            <a:solidFill>
              <a:srgbClr val="969696"/>
            </a:solidFill>
            <a:miter lim="800000"/>
          </a:ln>
        </p:spPr>
        <p:txBody>
          <a:bodyPr/>
          <a:lstStyle/>
          <a:p>
            <a:r>
              <a:rPr lang="en-US" altLang="zh-CN" sz="1200" b="1">
                <a:solidFill>
                  <a:srgbClr val="003300"/>
                </a:solidFill>
              </a:rPr>
              <a:t>Host</a:t>
            </a:r>
          </a:p>
        </p:txBody>
      </p:sp>
      <p:sp>
        <p:nvSpPr>
          <p:cNvPr id="25632" name="Line 60"/>
          <p:cNvSpPr>
            <a:spLocks noChangeShapeType="1"/>
          </p:cNvSpPr>
          <p:nvPr/>
        </p:nvSpPr>
        <p:spPr bwMode="auto">
          <a:xfrm flipV="1">
            <a:off x="5135563" y="4727575"/>
            <a:ext cx="315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33" name="Text Box 9"/>
          <p:cNvSpPr txBox="1">
            <a:spLocks noChangeArrowheads="1"/>
          </p:cNvSpPr>
          <p:nvPr/>
        </p:nvSpPr>
        <p:spPr bwMode="auto">
          <a:xfrm>
            <a:off x="5462588" y="5029200"/>
            <a:ext cx="3605212" cy="425450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/>
          <a:lstStyle/>
          <a:p>
            <a:r>
              <a:rPr lang="en-US" altLang="zh-CN" sz="1200" b="1">
                <a:solidFill>
                  <a:srgbClr val="003300"/>
                </a:solidFill>
              </a:rPr>
              <a:t>Constant Memory</a:t>
            </a:r>
            <a:endParaRPr lang="en-US" altLang="zh-CN" sz="1200">
              <a:solidFill>
                <a:srgbClr val="003300"/>
              </a:solidFill>
            </a:endParaRPr>
          </a:p>
        </p:txBody>
      </p:sp>
      <p:sp>
        <p:nvSpPr>
          <p:cNvPr id="25634" name="Line 60"/>
          <p:cNvSpPr>
            <a:spLocks noChangeShapeType="1"/>
          </p:cNvSpPr>
          <p:nvPr/>
        </p:nvSpPr>
        <p:spPr bwMode="auto">
          <a:xfrm flipV="1">
            <a:off x="5135563" y="5181600"/>
            <a:ext cx="315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CUDA</a:t>
            </a:r>
            <a:r>
              <a:rPr lang="zh-CN" altLang="en-US" smtClean="0">
                <a:ea typeface="宋体" panose="02010600030101010101" pitchFamily="2" charset="-122"/>
              </a:rPr>
              <a:t>引入的新变量类型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596" y="1214422"/>
            <a:ext cx="8286808" cy="528641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2000" dirty="0" smtClean="0"/>
              <a:t>__device__ 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储存于</a:t>
            </a:r>
            <a:r>
              <a:rPr lang="en-US" altLang="zh-CN" sz="2000" dirty="0" smtClean="0"/>
              <a:t>GPU</a:t>
            </a:r>
            <a:r>
              <a:rPr lang="zh-CN" altLang="en-US" sz="2000" dirty="0" smtClean="0">
                <a:ea typeface="宋体" panose="02010600030101010101" pitchFamily="2" charset="-122"/>
              </a:rPr>
              <a:t>上的</a:t>
            </a:r>
            <a:r>
              <a:rPr lang="en-US" altLang="zh-CN" sz="2000" dirty="0" smtClean="0">
                <a:ea typeface="宋体" panose="02010600030101010101" pitchFamily="2" charset="-122"/>
              </a:rPr>
              <a:t>global memory</a:t>
            </a:r>
            <a:r>
              <a:rPr lang="zh-CN" altLang="en-US" sz="2000" dirty="0" smtClean="0">
                <a:ea typeface="宋体" panose="02010600030101010101" pitchFamily="2" charset="-122"/>
              </a:rPr>
              <a:t>空间</a:t>
            </a:r>
            <a:r>
              <a:rPr lang="zh-CN" altLang="en-US" sz="2000" dirty="0" smtClean="0"/>
              <a:t> 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和应用程序具有相同的生命期</a:t>
            </a:r>
            <a:r>
              <a:rPr lang="en-US" altLang="zh-CN" sz="2000" dirty="0" smtClean="0"/>
              <a:t>(lifetime)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可被</a:t>
            </a:r>
            <a:r>
              <a:rPr lang="en-US" altLang="zh-CN" sz="2000" dirty="0" smtClean="0">
                <a:ea typeface="宋体" panose="02010600030101010101" pitchFamily="2" charset="-122"/>
              </a:rPr>
              <a:t>grid</a:t>
            </a:r>
            <a:r>
              <a:rPr lang="zh-CN" altLang="en-US" sz="2000" dirty="0" smtClean="0">
                <a:ea typeface="宋体" panose="02010600030101010101" pitchFamily="2" charset="-122"/>
              </a:rPr>
              <a:t>中所有线程存取</a:t>
            </a:r>
            <a:r>
              <a:rPr lang="en-US" altLang="zh-CN" sz="2000" dirty="0" smtClean="0">
                <a:ea typeface="宋体" panose="02010600030101010101" pitchFamily="2" charset="-122"/>
              </a:rPr>
              <a:t>, CPU</a:t>
            </a:r>
            <a:r>
              <a:rPr lang="zh-CN" altLang="en-US" sz="2000" dirty="0" smtClean="0">
                <a:ea typeface="宋体" panose="02010600030101010101" pitchFamily="2" charset="-122"/>
              </a:rPr>
              <a:t>代码通过</a:t>
            </a:r>
            <a:r>
              <a:rPr lang="en-US" altLang="zh-CN" sz="2000" dirty="0" smtClean="0">
                <a:ea typeface="宋体" panose="02010600030101010101" pitchFamily="2" charset="-122"/>
              </a:rPr>
              <a:t>runtime</a:t>
            </a:r>
            <a:r>
              <a:rPr lang="zh-CN" altLang="en-US" sz="2000" dirty="0" smtClean="0">
                <a:ea typeface="宋体" panose="02010600030101010101" pitchFamily="2" charset="-122"/>
              </a:rPr>
              <a:t>函数存取</a:t>
            </a:r>
            <a:r>
              <a:rPr lang="zh-CN" altLang="en-US" sz="2000" dirty="0" smtClean="0"/>
              <a:t> </a:t>
            </a:r>
          </a:p>
          <a:p>
            <a:pPr>
              <a:lnSpc>
                <a:spcPct val="90000"/>
              </a:lnSpc>
            </a:pPr>
            <a:r>
              <a:rPr lang="en-US" altLang="zh-CN" sz="2000" dirty="0" smtClean="0"/>
              <a:t>__constant__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储存于</a:t>
            </a:r>
            <a:r>
              <a:rPr lang="en-US" altLang="zh-CN" sz="2000" dirty="0" smtClean="0"/>
              <a:t>GPU</a:t>
            </a:r>
            <a:r>
              <a:rPr lang="zh-CN" altLang="en-US" sz="2000" dirty="0" smtClean="0">
                <a:ea typeface="宋体" panose="02010600030101010101" pitchFamily="2" charset="-122"/>
              </a:rPr>
              <a:t>上的</a:t>
            </a:r>
            <a:r>
              <a:rPr lang="en-US" altLang="zh-CN" sz="2000" dirty="0" smtClean="0"/>
              <a:t>constant </a:t>
            </a:r>
            <a:r>
              <a:rPr lang="en-US" altLang="zh-CN" sz="2000" dirty="0" smtClean="0">
                <a:ea typeface="宋体" panose="02010600030101010101" pitchFamily="2" charset="-122"/>
              </a:rPr>
              <a:t>memory</a:t>
            </a:r>
            <a:r>
              <a:rPr lang="zh-CN" altLang="en-US" sz="2000" dirty="0" smtClean="0">
                <a:ea typeface="宋体" panose="02010600030101010101" pitchFamily="2" charset="-122"/>
              </a:rPr>
              <a:t>空间</a:t>
            </a:r>
            <a:r>
              <a:rPr lang="zh-CN" altLang="en-US" sz="2000" dirty="0" smtClean="0"/>
              <a:t> </a:t>
            </a:r>
            <a:endParaRPr lang="zh-CN" altLang="zh-CN" sz="2000" dirty="0" smtClean="0"/>
          </a:p>
          <a:p>
            <a:pPr lvl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和应用程序具有相同的生命期</a:t>
            </a:r>
            <a:r>
              <a:rPr lang="en-US" altLang="zh-CN" sz="2000" dirty="0" smtClean="0"/>
              <a:t>(lifetime)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可被</a:t>
            </a:r>
            <a:r>
              <a:rPr lang="en-US" altLang="zh-CN" sz="2000" dirty="0" smtClean="0">
                <a:ea typeface="宋体" panose="02010600030101010101" pitchFamily="2" charset="-122"/>
              </a:rPr>
              <a:t>grid</a:t>
            </a:r>
            <a:r>
              <a:rPr lang="zh-CN" altLang="en-US" sz="2000" dirty="0" smtClean="0">
                <a:ea typeface="宋体" panose="02010600030101010101" pitchFamily="2" charset="-122"/>
              </a:rPr>
              <a:t>中所有线程存取</a:t>
            </a:r>
            <a:r>
              <a:rPr lang="en-US" altLang="zh-CN" sz="2000" dirty="0" smtClean="0">
                <a:ea typeface="宋体" panose="02010600030101010101" pitchFamily="2" charset="-122"/>
              </a:rPr>
              <a:t>, CPU</a:t>
            </a:r>
            <a:r>
              <a:rPr lang="zh-CN" altLang="en-US" sz="2000" dirty="0" smtClean="0">
                <a:ea typeface="宋体" panose="02010600030101010101" pitchFamily="2" charset="-122"/>
              </a:rPr>
              <a:t>代码通过</a:t>
            </a:r>
            <a:r>
              <a:rPr lang="en-US" altLang="zh-CN" sz="2000" dirty="0" smtClean="0">
                <a:ea typeface="宋体" panose="02010600030101010101" pitchFamily="2" charset="-122"/>
              </a:rPr>
              <a:t>runtime</a:t>
            </a:r>
            <a:r>
              <a:rPr lang="zh-CN" altLang="en-US" sz="2000" dirty="0" smtClean="0">
                <a:ea typeface="宋体" panose="02010600030101010101" pitchFamily="2" charset="-122"/>
              </a:rPr>
              <a:t>函数存取</a:t>
            </a:r>
            <a:endParaRPr lang="zh-CN" altLang="en-US" sz="2000" dirty="0" smtClean="0"/>
          </a:p>
          <a:p>
            <a:pPr>
              <a:lnSpc>
                <a:spcPct val="90000"/>
              </a:lnSpc>
            </a:pPr>
            <a:r>
              <a:rPr lang="en-US" altLang="zh-CN" sz="2000" dirty="0" smtClean="0"/>
              <a:t>__shared__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储存于</a:t>
            </a:r>
            <a:r>
              <a:rPr lang="en-US" altLang="zh-CN" sz="2000" dirty="0" smtClean="0"/>
              <a:t>GPU</a:t>
            </a:r>
            <a:r>
              <a:rPr lang="zh-CN" altLang="en-US" sz="2000" dirty="0" smtClean="0">
                <a:ea typeface="宋体" panose="02010600030101010101" pitchFamily="2" charset="-122"/>
              </a:rPr>
              <a:t>上</a:t>
            </a:r>
            <a:r>
              <a:rPr lang="en-US" altLang="zh-CN" sz="2000" dirty="0" smtClean="0"/>
              <a:t>thread block</a:t>
            </a:r>
            <a:r>
              <a:rPr lang="zh-CN" altLang="en-US" sz="2000" dirty="0" smtClean="0">
                <a:ea typeface="宋体" panose="02010600030101010101" pitchFamily="2" charset="-122"/>
              </a:rPr>
              <a:t>内的共享存储器</a:t>
            </a:r>
            <a:endParaRPr lang="zh-CN" altLang="en-US" sz="2000" dirty="0" smtClean="0"/>
          </a:p>
          <a:p>
            <a:pPr lvl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和</a:t>
            </a:r>
            <a:r>
              <a:rPr lang="en-US" altLang="zh-CN" sz="2000" dirty="0" smtClean="0">
                <a:ea typeface="宋体" panose="02010600030101010101" pitchFamily="2" charset="-122"/>
              </a:rPr>
              <a:t>thread</a:t>
            </a:r>
            <a:r>
              <a:rPr lang="en-US" altLang="zh-CN" sz="2000" dirty="0" smtClean="0"/>
              <a:t> block</a:t>
            </a:r>
            <a:r>
              <a:rPr lang="zh-CN" altLang="en-US" sz="2000" dirty="0" smtClean="0">
                <a:ea typeface="宋体" panose="02010600030101010101" pitchFamily="2" charset="-122"/>
              </a:rPr>
              <a:t>具有相同的生命期</a:t>
            </a:r>
            <a:r>
              <a:rPr lang="en-US" altLang="zh-CN" sz="2000" dirty="0" smtClean="0"/>
              <a:t>(lifetime)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只能被</a:t>
            </a:r>
            <a:r>
              <a:rPr lang="en-US" altLang="zh-CN" sz="2000" dirty="0" smtClean="0"/>
              <a:t>thread block</a:t>
            </a:r>
            <a:r>
              <a:rPr lang="zh-CN" altLang="en-US" sz="2000" dirty="0" smtClean="0">
                <a:ea typeface="宋体" panose="02010600030101010101" pitchFamily="2" charset="-122"/>
              </a:rPr>
              <a:t>内的线程存取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Local</a:t>
            </a:r>
            <a:r>
              <a:rPr lang="zh-CN" altLang="en-US" sz="2000" dirty="0" smtClean="0">
                <a:ea typeface="宋体" panose="02010600030101010101" pitchFamily="2" charset="-122"/>
              </a:rPr>
              <a:t>变量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储存于</a:t>
            </a:r>
            <a:r>
              <a:rPr lang="en-US" altLang="zh-CN" sz="2000" dirty="0" smtClean="0">
                <a:ea typeface="宋体" panose="02010600030101010101" pitchFamily="2" charset="-122"/>
              </a:rPr>
              <a:t>SM</a:t>
            </a:r>
            <a:r>
              <a:rPr lang="zh-CN" altLang="en-US" sz="2000" dirty="0" smtClean="0">
                <a:ea typeface="宋体" panose="02010600030101010101" pitchFamily="2" charset="-122"/>
              </a:rPr>
              <a:t>内的寄存器和</a:t>
            </a:r>
            <a:r>
              <a:rPr lang="en-US" altLang="zh-CN" sz="2000" dirty="0" smtClean="0">
                <a:ea typeface="宋体" panose="02010600030101010101" pitchFamily="2" charset="-122"/>
              </a:rPr>
              <a:t>local memory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和</a:t>
            </a:r>
            <a:r>
              <a:rPr lang="en-US" altLang="zh-CN" sz="2000" dirty="0" smtClean="0">
                <a:ea typeface="宋体" panose="02010600030101010101" pitchFamily="2" charset="-122"/>
              </a:rPr>
              <a:t>thread</a:t>
            </a:r>
            <a:r>
              <a:rPr lang="zh-CN" altLang="en-US" sz="2000" dirty="0" smtClean="0">
                <a:ea typeface="宋体" panose="02010600030101010101" pitchFamily="2" charset="-122"/>
              </a:rPr>
              <a:t>具有相同的生命期</a:t>
            </a:r>
            <a:r>
              <a:rPr lang="en-US" altLang="zh-CN" sz="2000" dirty="0" smtClean="0"/>
              <a:t>(lifetime)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/>
              <a:t>Thread</a:t>
            </a:r>
            <a:r>
              <a:rPr lang="zh-CN" altLang="en-US" sz="2000" dirty="0" smtClean="0">
                <a:ea typeface="宋体" panose="02010600030101010101" pitchFamily="2" charset="-122"/>
              </a:rPr>
              <a:t>私有</a:t>
            </a:r>
            <a:endParaRPr lang="en-US" altLang="zh-CN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CUDA</a:t>
            </a:r>
            <a:r>
              <a:rPr lang="zh-CN" altLang="en-US" smtClean="0"/>
              <a:t>函数定义</a:t>
            </a:r>
          </a:p>
        </p:txBody>
      </p:sp>
      <p:graphicFrame>
        <p:nvGraphicFramePr>
          <p:cNvPr id="193571" name="Group 35"/>
          <p:cNvGraphicFramePr>
            <a:graphicFrameLocks noGrp="1"/>
          </p:cNvGraphicFramePr>
          <p:nvPr>
            <p:ph idx="1"/>
          </p:nvPr>
        </p:nvGraphicFramePr>
        <p:xfrm>
          <a:off x="214313" y="1214438"/>
          <a:ext cx="8715376" cy="2040891"/>
        </p:xfrm>
        <a:graphic>
          <a:graphicData uri="http://schemas.openxmlformats.org/drawingml/2006/table">
            <a:tbl>
              <a:tblPr/>
              <a:tblGrid>
                <a:gridCol w="4085448"/>
                <a:gridCol w="2045483"/>
                <a:gridCol w="2584445"/>
              </a:tblGrid>
              <a:tr h="779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宋体" panose="02010600030101010101" pitchFamily="2" charset="-122"/>
                      </a:endParaRPr>
                    </a:p>
                  </a:txBody>
                  <a:tcPr marL="105953" marR="10595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Executed on the:</a:t>
                      </a:r>
                    </a:p>
                  </a:txBody>
                  <a:tcPr marL="105953" marR="1059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Only callable from the:</a:t>
                      </a:r>
                    </a:p>
                  </a:txBody>
                  <a:tcPr marL="105953" marR="1059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__device__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 float DeviceFunc()</a:t>
                      </a:r>
                    </a:p>
                  </a:txBody>
                  <a:tcPr marL="105953" marR="10595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device</a:t>
                      </a:r>
                    </a:p>
                  </a:txBody>
                  <a:tcPr marL="105953" marR="1059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device</a:t>
                      </a:r>
                    </a:p>
                  </a:txBody>
                  <a:tcPr marL="105953" marR="1059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33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__global__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 void  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KernelFunc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()</a:t>
                      </a:r>
                    </a:p>
                  </a:txBody>
                  <a:tcPr marL="105953" marR="10595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device</a:t>
                      </a:r>
                    </a:p>
                  </a:txBody>
                  <a:tcPr marL="105953" marR="1059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host</a:t>
                      </a:r>
                    </a:p>
                  </a:txBody>
                  <a:tcPr marL="105953" marR="1059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__host__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   float HostFunc()</a:t>
                      </a:r>
                    </a:p>
                  </a:txBody>
                  <a:tcPr marL="105953" marR="10595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host</a:t>
                      </a:r>
                    </a:p>
                  </a:txBody>
                  <a:tcPr marL="105953" marR="1059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host</a:t>
                      </a:r>
                    </a:p>
                  </a:txBody>
                  <a:tcPr marL="105953" marR="10595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35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14375" y="3643630"/>
            <a:ext cx="7848600" cy="187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__global__    </a:t>
            </a:r>
            <a:r>
              <a:rPr lang="zh-CN" altLang="en-US" sz="2000" dirty="0" smtClean="0">
                <a:ea typeface="宋体" panose="02010600030101010101" pitchFamily="2" charset="-122"/>
              </a:rPr>
              <a:t>定义</a:t>
            </a:r>
            <a:r>
              <a:rPr lang="en-US" altLang="zh-CN" sz="2000" dirty="0" smtClean="0">
                <a:ea typeface="宋体" panose="02010600030101010101" pitchFamily="2" charset="-122"/>
              </a:rPr>
              <a:t>kernel</a:t>
            </a:r>
            <a:r>
              <a:rPr lang="zh-CN" altLang="en-US" sz="2000" dirty="0" smtClean="0">
                <a:ea typeface="宋体" panose="02010600030101010101" pitchFamily="2" charset="-122"/>
              </a:rPr>
              <a:t>函数</a:t>
            </a:r>
          </a:p>
          <a:p>
            <a:pPr marL="808355" lvl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必须返回</a:t>
            </a:r>
            <a:r>
              <a:rPr lang="en-US" altLang="zh-CN" sz="2000" dirty="0" smtClean="0">
                <a:ea typeface="宋体" panose="02010600030101010101" pitchFamily="2" charset="-122"/>
              </a:rPr>
              <a:t>void</a:t>
            </a:r>
          </a:p>
          <a:p>
            <a:pPr>
              <a:lnSpc>
                <a:spcPct val="90000"/>
              </a:lnSpc>
            </a:pPr>
            <a:r>
              <a:rPr lang="en-US" altLang="zh-CN" sz="2000" dirty="0" smtClean="0"/>
              <a:t>__device__    </a:t>
            </a:r>
            <a:r>
              <a:rPr lang="zh-CN" altLang="en-US" sz="2000" dirty="0" smtClean="0"/>
              <a:t>函数</a:t>
            </a:r>
            <a:endParaRPr lang="en-US" altLang="zh-CN" sz="2000" dirty="0" smtClean="0"/>
          </a:p>
          <a:p>
            <a:pPr marL="808355" lvl="1">
              <a:lnSpc>
                <a:spcPct val="90000"/>
              </a:lnSpc>
            </a:pPr>
            <a:r>
              <a:rPr lang="zh-CN" altLang="en-US" sz="1800" dirty="0" smtClean="0"/>
              <a:t>不能用</a:t>
            </a:r>
            <a:r>
              <a:rPr lang="en-US" altLang="zh-CN" sz="1800" dirty="0" smtClean="0"/>
              <a:t>&amp;</a:t>
            </a:r>
            <a:r>
              <a:rPr lang="zh-CN" altLang="en-US" sz="1800" dirty="0" smtClean="0"/>
              <a:t>运算符取地址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不支持递归调用</a:t>
            </a:r>
            <a:r>
              <a:rPr lang="en-US" altLang="zh-CN" sz="1800" dirty="0" smtClean="0"/>
              <a:t>, </a:t>
            </a:r>
            <a:r>
              <a:rPr lang="zh-CN" altLang="en-US" sz="1800" dirty="0" smtClean="0"/>
              <a:t>不支持静态变量</a:t>
            </a:r>
            <a:r>
              <a:rPr lang="en-US" altLang="zh-CN" sz="1800" dirty="0" smtClean="0"/>
              <a:t>(static variable), </a:t>
            </a:r>
            <a:r>
              <a:rPr lang="zh-CN" altLang="en-US" sz="1800" dirty="0" smtClean="0"/>
              <a:t>不支持可变长度参数函数调用</a:t>
            </a:r>
            <a:endParaRPr lang="zh-CN" altLang="en-US" sz="1800" dirty="0" smtClean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zh-CN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CUDA</a:t>
            </a:r>
            <a:r>
              <a:rPr lang="zh-CN" altLang="en-US" smtClean="0">
                <a:ea typeface="宋体" panose="02010600030101010101" pitchFamily="2" charset="-122"/>
              </a:rPr>
              <a:t>数学函数</a:t>
            </a:r>
            <a:endParaRPr lang="en-US" altLang="zh-CN" smtClean="0"/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0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 err="1" smtClean="0"/>
              <a:t>pow</a:t>
            </a:r>
            <a:r>
              <a:rPr lang="en-US" altLang="zh-CN" sz="2600" dirty="0" smtClean="0"/>
              <a:t>, </a:t>
            </a:r>
            <a:r>
              <a:rPr lang="en-US" altLang="zh-CN" sz="2600" dirty="0" err="1" smtClean="0"/>
              <a:t>sqrt</a:t>
            </a:r>
            <a:r>
              <a:rPr lang="en-US" altLang="zh-CN" sz="2600" dirty="0" smtClean="0"/>
              <a:t>, </a:t>
            </a:r>
            <a:r>
              <a:rPr lang="en-US" altLang="zh-CN" sz="2600" dirty="0" err="1" smtClean="0"/>
              <a:t>cbrt</a:t>
            </a:r>
            <a:r>
              <a:rPr lang="zh-CN" altLang="en-US" sz="1200" dirty="0" err="1" smtClean="0"/>
              <a:t>（立方根）</a:t>
            </a:r>
            <a:r>
              <a:rPr lang="en-US" altLang="zh-CN" sz="2600" dirty="0" smtClean="0"/>
              <a:t>, </a:t>
            </a:r>
            <a:r>
              <a:rPr lang="en-US" altLang="zh-CN" sz="2600" dirty="0" err="1" smtClean="0"/>
              <a:t>hypot</a:t>
            </a:r>
            <a:r>
              <a:rPr lang="zh-CN" altLang="en-US" sz="1200" dirty="0" err="1" smtClean="0"/>
              <a:t>（</a:t>
            </a:r>
            <a:r>
              <a:rPr lang="en-US" altLang="zh-CN" sz="1200" dirty="0" err="1" smtClean="0"/>
              <a:t>计算直角三角形的斜边长</a:t>
            </a:r>
            <a:r>
              <a:rPr lang="zh-CN" altLang="en-US" sz="1200" dirty="0" err="1" smtClean="0"/>
              <a:t>）</a:t>
            </a:r>
            <a:r>
              <a:rPr lang="en-US" altLang="zh-CN" sz="2600" dirty="0" smtClean="0"/>
              <a:t>, exp, exp2, expm1, log, log2, log10, log1p, sin, </a:t>
            </a:r>
            <a:r>
              <a:rPr lang="en-US" altLang="zh-CN" sz="2600" dirty="0" err="1" smtClean="0"/>
              <a:t>cos</a:t>
            </a:r>
            <a:r>
              <a:rPr lang="en-US" altLang="zh-CN" sz="2600" dirty="0" smtClean="0"/>
              <a:t>, tan, </a:t>
            </a:r>
            <a:r>
              <a:rPr lang="en-US" altLang="zh-CN" sz="2600" dirty="0" err="1" smtClean="0"/>
              <a:t>asin</a:t>
            </a:r>
            <a:r>
              <a:rPr lang="en-US" altLang="zh-CN" sz="2600" dirty="0" smtClean="0"/>
              <a:t>, </a:t>
            </a:r>
            <a:r>
              <a:rPr lang="en-US" altLang="zh-CN" sz="2600" dirty="0" err="1" smtClean="0"/>
              <a:t>acos</a:t>
            </a:r>
            <a:r>
              <a:rPr lang="en-US" altLang="zh-CN" sz="2600" dirty="0" smtClean="0"/>
              <a:t>, </a:t>
            </a:r>
            <a:r>
              <a:rPr lang="en-US" altLang="zh-CN" sz="2600" dirty="0" err="1" smtClean="0"/>
              <a:t>atan</a:t>
            </a:r>
            <a:r>
              <a:rPr lang="en-US" altLang="zh-CN" sz="2600" dirty="0" smtClean="0"/>
              <a:t>, atan2, </a:t>
            </a:r>
            <a:r>
              <a:rPr lang="en-US" altLang="zh-CN" sz="2600" dirty="0" err="1" smtClean="0"/>
              <a:t>sinh</a:t>
            </a:r>
            <a:r>
              <a:rPr lang="en-US" altLang="zh-CN" sz="2600" dirty="0" smtClean="0"/>
              <a:t>, </a:t>
            </a:r>
            <a:r>
              <a:rPr lang="en-US" altLang="zh-CN" sz="2600" dirty="0" err="1" smtClean="0"/>
              <a:t>cosh</a:t>
            </a:r>
            <a:r>
              <a:rPr lang="en-US" altLang="zh-CN" sz="2600" dirty="0" smtClean="0"/>
              <a:t>, </a:t>
            </a:r>
            <a:r>
              <a:rPr lang="en-US" altLang="zh-CN" sz="2600" dirty="0" err="1" smtClean="0"/>
              <a:t>tanh</a:t>
            </a:r>
            <a:r>
              <a:rPr lang="en-US" altLang="zh-CN" sz="2600" dirty="0" smtClean="0"/>
              <a:t>, </a:t>
            </a:r>
            <a:r>
              <a:rPr lang="en-US" altLang="zh-CN" sz="2600" dirty="0" err="1" smtClean="0"/>
              <a:t>asinh</a:t>
            </a:r>
            <a:r>
              <a:rPr lang="en-US" altLang="zh-CN" sz="2600" dirty="0" smtClean="0"/>
              <a:t>, </a:t>
            </a:r>
            <a:r>
              <a:rPr lang="en-US" altLang="zh-CN" sz="2600" dirty="0" err="1" smtClean="0"/>
              <a:t>acosh</a:t>
            </a:r>
            <a:r>
              <a:rPr lang="en-US" altLang="zh-CN" sz="2600" dirty="0" smtClean="0"/>
              <a:t>, </a:t>
            </a:r>
            <a:r>
              <a:rPr lang="en-US" altLang="zh-CN" sz="2600" dirty="0" err="1" smtClean="0"/>
              <a:t>atanh</a:t>
            </a:r>
            <a:r>
              <a:rPr lang="en-US" altLang="zh-CN" sz="2600" dirty="0" smtClean="0"/>
              <a:t>, ceil, floor, </a:t>
            </a:r>
            <a:r>
              <a:rPr lang="en-US" altLang="zh-CN" sz="2600" dirty="0" err="1" smtClean="0"/>
              <a:t>trunc</a:t>
            </a:r>
            <a:r>
              <a:rPr lang="en-US" altLang="zh-CN" sz="2600" dirty="0" smtClean="0"/>
              <a:t>, round</a:t>
            </a:r>
            <a:r>
              <a:rPr lang="zh-CN" altLang="en-US" sz="1200" dirty="0" smtClean="0"/>
              <a:t>（</a:t>
            </a:r>
            <a:r>
              <a:rPr lang="en-US" altLang="zh-CN" sz="1200" dirty="0" smtClean="0"/>
              <a:t>四舍五入</a:t>
            </a:r>
            <a:r>
              <a:rPr lang="zh-CN" altLang="en-US" sz="1200" dirty="0" smtClean="0"/>
              <a:t>操作）</a:t>
            </a:r>
            <a:r>
              <a:rPr lang="en-US" altLang="zh-CN" sz="2600" dirty="0" smtClean="0"/>
              <a:t>, etc.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只支持标量运算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许多函数有一个快速、较不精确的对应版本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以</a:t>
            </a:r>
            <a:r>
              <a:rPr lang="en-US" altLang="zh-CN" dirty="0" smtClean="0">
                <a:latin typeface="Arial" panose="020B0604020202020204"/>
                <a:ea typeface="宋体" panose="02010600030101010101" pitchFamily="2" charset="-122"/>
              </a:rPr>
              <a:t>”</a:t>
            </a:r>
            <a:r>
              <a:rPr lang="en-US" altLang="zh-CN" dirty="0" smtClean="0">
                <a:ea typeface="宋体" panose="02010600030101010101" pitchFamily="2" charset="-122"/>
              </a:rPr>
              <a:t>__</a:t>
            </a:r>
            <a:r>
              <a:rPr lang="en-US" altLang="zh-CN" dirty="0" smtClean="0">
                <a:latin typeface="Arial" panose="020B0604020202020204"/>
                <a:ea typeface="宋体" panose="02010600030101010101" pitchFamily="2" charset="-122"/>
              </a:rPr>
              <a:t>”</a:t>
            </a:r>
            <a:r>
              <a:rPr lang="zh-CN" altLang="en-US" dirty="0" smtClean="0">
                <a:ea typeface="宋体" panose="02010600030101010101" pitchFamily="2" charset="-122"/>
              </a:rPr>
              <a:t>为前缀，如</a:t>
            </a:r>
            <a:r>
              <a:rPr lang="en-US" altLang="zh-CN" dirty="0" smtClean="0">
                <a:ea typeface="宋体" panose="02010600030101010101" pitchFamily="2" charset="-122"/>
              </a:rPr>
              <a:t>__sin()</a:t>
            </a:r>
          </a:p>
          <a:p>
            <a:pPr lvl="2">
              <a:lnSpc>
                <a:spcPct val="150000"/>
              </a:lnSpc>
            </a:pPr>
            <a:r>
              <a:rPr lang="zh-CN" altLang="en-US" dirty="0" smtClean="0">
                <a:latin typeface="Arial Narrow Bold" pitchFamily="1" charset="0"/>
                <a:ea typeface="宋体" panose="02010600030101010101" pitchFamily="2" charset="-122"/>
              </a:rPr>
              <a:t>编译开关</a:t>
            </a:r>
            <a:r>
              <a:rPr lang="en-US" altLang="zh-CN" dirty="0" smtClean="0">
                <a:latin typeface="Arial Narrow Bold" pitchFamily="1" charset="0"/>
              </a:rPr>
              <a:t>-</a:t>
            </a:r>
            <a:r>
              <a:rPr lang="en-US" altLang="zh-CN" dirty="0" err="1" smtClean="0">
                <a:latin typeface="Arial Narrow Bold" pitchFamily="1" charset="0"/>
              </a:rPr>
              <a:t>use_fast_math</a:t>
            </a:r>
            <a:r>
              <a:rPr lang="zh-CN" altLang="en-US" dirty="0" smtClean="0">
                <a:latin typeface="Arial Narrow Bold" pitchFamily="1" charset="0"/>
                <a:ea typeface="宋体" panose="02010600030101010101" pitchFamily="2" charset="-122"/>
              </a:rPr>
              <a:t>强制生成该版本的目标码</a:t>
            </a:r>
            <a:endParaRPr lang="en-US" altLang="zh-CN" dirty="0" smtClean="0">
              <a:latin typeface="Arial Narrow Bold" pitchFamily="1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 smtClean="0">
                <a:ea typeface="宋体" panose="02010600030101010101" pitchFamily="2" charset="-122"/>
              </a:rPr>
              <a:t>每个多处理器包含两个超越函数</a:t>
            </a:r>
            <a:r>
              <a:rPr lang="zh-CN" altLang="en-US" sz="1400" dirty="0" smtClean="0">
                <a:ea typeface="宋体" panose="02010600030101010101" pitchFamily="2" charset="-122"/>
              </a:rPr>
              <a:t>（变量之间的关系不能用有限次加、减、乘、除、乘方、开方运算表示的函数）</a:t>
            </a:r>
            <a:r>
              <a:rPr lang="zh-CN" altLang="en-US" sz="2600" dirty="0" smtClean="0">
                <a:ea typeface="宋体" panose="02010600030101010101" pitchFamily="2" charset="-122"/>
              </a:rPr>
              <a:t>计算单元</a:t>
            </a:r>
            <a:endParaRPr lang="en-US" altLang="zh-CN" sz="26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/>
              <a:t>Kernel </a:t>
            </a:r>
            <a:r>
              <a:rPr lang="zh-CN" altLang="en-US" b="1"/>
              <a:t>函数和线程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在 </a:t>
            </a:r>
            <a:r>
              <a:rPr lang="en-US" altLang="zh-CN" sz="2800" dirty="0"/>
              <a:t>CUDA</a:t>
            </a:r>
            <a:r>
              <a:rPr lang="zh-CN" altLang="en-US" sz="2800" dirty="0"/>
              <a:t>中</a:t>
            </a:r>
            <a:r>
              <a:rPr lang="en-US" altLang="zh-CN" sz="2800" dirty="0"/>
              <a:t>, kernel </a:t>
            </a:r>
            <a:r>
              <a:rPr lang="zh-CN" altLang="en-US" sz="2800" dirty="0"/>
              <a:t>函数指定并行过程中所有线程的执行代码。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由于并行阶段中的所有线程执行相同的代码</a:t>
            </a:r>
            <a:r>
              <a:rPr lang="en-US" altLang="zh-CN" sz="2800" dirty="0"/>
              <a:t>code</a:t>
            </a:r>
            <a:r>
              <a:rPr lang="zh-CN" altLang="en-US" sz="2800" dirty="0"/>
              <a:t>，因此</a:t>
            </a:r>
            <a:r>
              <a:rPr lang="en-US" altLang="zh-CN" sz="2800" dirty="0"/>
              <a:t>CUDA</a:t>
            </a:r>
            <a:r>
              <a:rPr lang="zh-CN" altLang="en-US" sz="2800" dirty="0"/>
              <a:t>编程是著名的</a:t>
            </a:r>
            <a:r>
              <a:rPr lang="en-US" altLang="zh-CN" sz="2800" dirty="0"/>
              <a:t>Single-Program  Multiple- Data  (SPMD) </a:t>
            </a:r>
            <a:r>
              <a:rPr lang="zh-CN" altLang="en-US" sz="2800" dirty="0"/>
              <a:t>这种并行编程模式</a:t>
            </a:r>
            <a:r>
              <a:rPr lang="en-US" altLang="zh-CN" sz="2800" dirty="0"/>
              <a:t>style </a:t>
            </a:r>
            <a:r>
              <a:rPr lang="zh-CN" altLang="en-US" sz="2800" dirty="0"/>
              <a:t>的一个实例。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40" name="Rectangle 3"/>
          <p:cNvSpPr>
            <a:spLocks noChangeArrowheads="1"/>
          </p:cNvSpPr>
          <p:nvPr/>
        </p:nvSpPr>
        <p:spPr bwMode="auto">
          <a:xfrm>
            <a:off x="500034" y="857232"/>
            <a:ext cx="8305800" cy="53133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3200" dirty="0">
                <a:ea typeface="宋体" panose="02010600030101010101" pitchFamily="2" charset="-122"/>
              </a:rPr>
              <a:t>一个 </a:t>
            </a:r>
            <a:r>
              <a:rPr lang="en-US" altLang="zh-CN" sz="3200" dirty="0">
                <a:ea typeface="宋体" panose="02010600030101010101" pitchFamily="2" charset="-122"/>
              </a:rPr>
              <a:t>CUDA kernel </a:t>
            </a:r>
            <a:r>
              <a:rPr lang="zh-CN" altLang="en-US" sz="3200" dirty="0">
                <a:ea typeface="宋体" panose="02010600030101010101" pitchFamily="2" charset="-122"/>
              </a:rPr>
              <a:t>将被每个线程执行</a:t>
            </a:r>
          </a:p>
          <a:p>
            <a:pPr marL="974725" lvl="1" indent="-403225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zh-CN" altLang="en-US" dirty="0">
                <a:ea typeface="宋体" panose="02010600030101010101" pitchFamily="2" charset="-122"/>
              </a:rPr>
              <a:t>所有线程执行相同的代码 </a:t>
            </a:r>
            <a:r>
              <a:rPr lang="en-US" altLang="zh-CN" dirty="0">
                <a:ea typeface="宋体" panose="02010600030101010101" pitchFamily="2" charset="-122"/>
              </a:rPr>
              <a:t>(SPMD)</a:t>
            </a:r>
          </a:p>
          <a:p>
            <a:pPr marL="974725" lvl="1" indent="-403225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zh-CN" altLang="en-US" dirty="0">
                <a:ea typeface="宋体" panose="02010600030101010101" pitchFamily="2" charset="-122"/>
              </a:rPr>
              <a:t>每个线程使用线程 </a:t>
            </a:r>
            <a:r>
              <a:rPr lang="en-US" altLang="zh-CN" dirty="0">
                <a:ea typeface="宋体" panose="02010600030101010101" pitchFamily="2" charset="-122"/>
              </a:rPr>
              <a:t>ID </a:t>
            </a:r>
            <a:r>
              <a:rPr lang="zh-CN" altLang="en-US" dirty="0">
                <a:ea typeface="宋体" panose="02010600030101010101" pitchFamily="2" charset="-122"/>
              </a:rPr>
              <a:t>来索引显存地址和进行相关控制判断</a:t>
            </a:r>
          </a:p>
        </p:txBody>
      </p:sp>
      <p:grpSp>
        <p:nvGrpSpPr>
          <p:cNvPr id="2" name="Group 25"/>
          <p:cNvGrpSpPr/>
          <p:nvPr/>
        </p:nvGrpSpPr>
        <p:grpSpPr bwMode="auto">
          <a:xfrm>
            <a:off x="2274881" y="2641596"/>
            <a:ext cx="3663950" cy="2800350"/>
            <a:chOff x="1016" y="2109"/>
            <a:chExt cx="2308" cy="1764"/>
          </a:xfrm>
        </p:grpSpPr>
        <p:grpSp>
          <p:nvGrpSpPr>
            <p:cNvPr id="3" name="Group 26"/>
            <p:cNvGrpSpPr/>
            <p:nvPr/>
          </p:nvGrpSpPr>
          <p:grpSpPr bwMode="auto">
            <a:xfrm>
              <a:off x="1904" y="2368"/>
              <a:ext cx="1166" cy="1505"/>
              <a:chOff x="1904" y="2368"/>
              <a:chExt cx="1166" cy="1505"/>
            </a:xfrm>
          </p:grpSpPr>
          <p:sp>
            <p:nvSpPr>
              <p:cNvPr id="193543" name="Freeform 27"/>
              <p:cNvSpPr/>
              <p:nvPr/>
            </p:nvSpPr>
            <p:spPr bwMode="auto">
              <a:xfrm>
                <a:off x="1904" y="2369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3544" name="Freeform 28"/>
              <p:cNvSpPr/>
              <p:nvPr/>
            </p:nvSpPr>
            <p:spPr bwMode="auto">
              <a:xfrm>
                <a:off x="2068" y="2368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3545" name="Freeform 29"/>
              <p:cNvSpPr/>
              <p:nvPr/>
            </p:nvSpPr>
            <p:spPr bwMode="auto">
              <a:xfrm>
                <a:off x="2205" y="2369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3546" name="Freeform 30"/>
              <p:cNvSpPr/>
              <p:nvPr/>
            </p:nvSpPr>
            <p:spPr bwMode="auto">
              <a:xfrm>
                <a:off x="2358" y="2373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3547" name="Freeform 31"/>
              <p:cNvSpPr/>
              <p:nvPr/>
            </p:nvSpPr>
            <p:spPr bwMode="auto">
              <a:xfrm>
                <a:off x="2918" y="2368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3548" name="Freeform 32"/>
              <p:cNvSpPr/>
              <p:nvPr/>
            </p:nvSpPr>
            <p:spPr bwMode="auto">
              <a:xfrm>
                <a:off x="2478" y="2379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3549" name="Freeform 33"/>
              <p:cNvSpPr/>
              <p:nvPr/>
            </p:nvSpPr>
            <p:spPr bwMode="auto">
              <a:xfrm>
                <a:off x="2626" y="2380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3550" name="Freeform 34"/>
              <p:cNvSpPr/>
              <p:nvPr/>
            </p:nvSpPr>
            <p:spPr bwMode="auto">
              <a:xfrm>
                <a:off x="2779" y="2368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93551" name="Text Box 35"/>
            <p:cNvSpPr txBox="1">
              <a:spLocks noChangeArrowheads="1"/>
            </p:cNvSpPr>
            <p:nvPr/>
          </p:nvSpPr>
          <p:spPr bwMode="auto">
            <a:xfrm>
              <a:off x="1684" y="2751"/>
              <a:ext cx="1640" cy="649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chemeClr val="tx2"/>
              </a:solidFill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1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rPr>
                <a:t>…</a:t>
              </a:r>
            </a:p>
            <a:p>
              <a:r>
                <a:rPr lang="en-US" altLang="zh-CN" sz="1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rPr>
                <a:t>float x = input[threadID];</a:t>
              </a:r>
            </a:p>
            <a:p>
              <a:r>
                <a:rPr lang="en-US" altLang="zh-CN" sz="1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rPr>
                <a:t>float y = func(x);</a:t>
              </a:r>
            </a:p>
            <a:p>
              <a:r>
                <a:rPr lang="en-US" altLang="zh-CN" sz="1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rPr>
                <a:t>output[threadID] = y;</a:t>
              </a:r>
            </a:p>
            <a:p>
              <a:r>
                <a:rPr lang="en-US" altLang="zh-CN" sz="1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rPr>
                <a:t>…</a:t>
              </a:r>
            </a:p>
          </p:txBody>
        </p:sp>
        <p:sp>
          <p:nvSpPr>
            <p:cNvPr id="193552" name="Rectangle 36"/>
            <p:cNvSpPr>
              <a:spLocks noChangeArrowheads="1"/>
            </p:cNvSpPr>
            <p:nvPr/>
          </p:nvSpPr>
          <p:spPr bwMode="auto">
            <a:xfrm>
              <a:off x="1016" y="2109"/>
              <a:ext cx="732" cy="21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latin typeface="Courier New" panose="02070309020205020404" pitchFamily="49" charset="0"/>
                  <a:ea typeface="宋体" panose="02010600030101010101" pitchFamily="2" charset="-122"/>
                </a:rPr>
                <a:t>threadID</a:t>
              </a:r>
            </a:p>
          </p:txBody>
        </p:sp>
      </p:grpSp>
      <p:graphicFrame>
        <p:nvGraphicFramePr>
          <p:cNvPr id="193580" name="Group 44"/>
          <p:cNvGraphicFramePr>
            <a:graphicFrameLocks noGrp="1"/>
          </p:cNvGraphicFramePr>
          <p:nvPr>
            <p:ph/>
          </p:nvPr>
        </p:nvGraphicFramePr>
        <p:xfrm>
          <a:off x="3643306" y="2786058"/>
          <a:ext cx="1825943" cy="304800"/>
        </p:xfrm>
        <a:graphic>
          <a:graphicData uri="http://schemas.openxmlformats.org/drawingml/2006/table">
            <a:tbl>
              <a:tblPr/>
              <a:tblGrid>
                <a:gridCol w="225425"/>
                <a:gridCol w="225425"/>
                <a:gridCol w="223838"/>
                <a:gridCol w="225425"/>
                <a:gridCol w="225425"/>
                <a:gridCol w="208280"/>
                <a:gridCol w="266700"/>
                <a:gridCol w="225425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84238"/>
          </a:xfrm>
        </p:spPr>
        <p:txBody>
          <a:bodyPr>
            <a:normAutofit fontScale="90000"/>
          </a:bodyPr>
          <a:lstStyle/>
          <a:p>
            <a:r>
              <a:rPr lang="en-US" altLang="zh-CN" sz="2000" dirty="0"/>
              <a:t>Kernel</a:t>
            </a:r>
            <a:r>
              <a:rPr lang="zh-CN" altLang="en-US" sz="2000" dirty="0"/>
              <a:t>函数调用（</a:t>
            </a:r>
            <a:r>
              <a:rPr lang="en-US" altLang="zh-CN" sz="2000" dirty="0"/>
              <a:t>invoked/</a:t>
            </a:r>
            <a:r>
              <a:rPr lang="en-US" altLang="zh-CN" sz="2000" i="1" dirty="0"/>
              <a:t> launched)</a:t>
            </a:r>
            <a:r>
              <a:rPr lang="zh-CN" altLang="en-US" sz="2000" dirty="0"/>
              <a:t>时以</a:t>
            </a:r>
            <a:r>
              <a:rPr lang="en-US" altLang="zh-CN" sz="2000" dirty="0"/>
              <a:t>grid</a:t>
            </a:r>
            <a:r>
              <a:rPr lang="zh-CN" altLang="en-US" sz="2000" dirty="0"/>
              <a:t>来组织线程的执行；</a:t>
            </a:r>
            <a:br>
              <a:rPr lang="zh-CN" altLang="en-US" sz="2000" dirty="0"/>
            </a:br>
            <a:r>
              <a:rPr lang="en-US" altLang="zh-CN" sz="2000" dirty="0">
                <a:solidFill>
                  <a:srgbClr val="FF0000"/>
                </a:solidFill>
              </a:rPr>
              <a:t>grid</a:t>
            </a:r>
            <a:r>
              <a:rPr lang="zh-CN" altLang="en-US" sz="2000" dirty="0">
                <a:solidFill>
                  <a:srgbClr val="FF0000"/>
                </a:solidFill>
              </a:rPr>
              <a:t>具有两个层次；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endParaRPr lang="zh-CN" altLang="en-US" sz="2000" dirty="0"/>
          </a:p>
        </p:txBody>
      </p:sp>
      <p:sp>
        <p:nvSpPr>
          <p:cNvPr id="195588" name="Rectangle 2"/>
          <p:cNvSpPr>
            <a:spLocks noChangeArrowheads="1"/>
          </p:cNvSpPr>
          <p:nvPr/>
        </p:nvSpPr>
        <p:spPr bwMode="auto">
          <a:xfrm>
            <a:off x="457200" y="274638"/>
            <a:ext cx="7391400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endParaRPr lang="zh-CN" altLang="zh-CN" sz="4400">
              <a:ea typeface="宋体" panose="02010600030101010101" pitchFamily="2" charset="-122"/>
            </a:endParaRPr>
          </a:p>
        </p:txBody>
      </p:sp>
      <p:sp>
        <p:nvSpPr>
          <p:cNvPr id="195589" name="Rectangle 3"/>
          <p:cNvSpPr>
            <a:spLocks noChangeArrowheads="1"/>
          </p:cNvSpPr>
          <p:nvPr/>
        </p:nvSpPr>
        <p:spPr bwMode="auto">
          <a:xfrm>
            <a:off x="233370" y="1333500"/>
            <a:ext cx="5410200" cy="51673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3200" dirty="0">
                <a:ea typeface="宋体" panose="02010600030101010101" pitchFamily="2" charset="-122"/>
              </a:rPr>
              <a:t>    Block IDs and Thread IDs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Each thread uses IDs to decide what data to work on</a:t>
            </a:r>
          </a:p>
          <a:p>
            <a:pPr marL="974725" lvl="1" indent="-403225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zh-CN" sz="2400" dirty="0">
                <a:ea typeface="宋体" panose="02010600030101010101" pitchFamily="2" charset="-122"/>
              </a:rPr>
              <a:t>Block ID: </a:t>
            </a:r>
            <a:r>
              <a:rPr lang="en-US" altLang="zh-CN" sz="2400" dirty="0" smtClean="0">
                <a:solidFill>
                  <a:srgbClr val="0000FF"/>
                </a:solidFill>
                <a:ea typeface="宋体" panose="02010600030101010101" pitchFamily="2" charset="-122"/>
              </a:rPr>
              <a:t>1D, 2D, or 3D </a:t>
            </a:r>
            <a:endParaRPr lang="en-US" altLang="zh-CN" sz="2400" dirty="0">
              <a:solidFill>
                <a:srgbClr val="0000FF"/>
              </a:solidFill>
              <a:ea typeface="宋体" panose="02010600030101010101" pitchFamily="2" charset="-122"/>
            </a:endParaRPr>
          </a:p>
          <a:p>
            <a:pPr marL="974725" lvl="1" indent="-403225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zh-CN" sz="2400" dirty="0">
                <a:ea typeface="宋体" panose="02010600030101010101" pitchFamily="2" charset="-122"/>
              </a:rPr>
              <a:t>Thread ID: 1D, 2D, or 3D 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400" dirty="0">
                <a:ea typeface="宋体" panose="02010600030101010101" pitchFamily="2" charset="-122"/>
              </a:rPr>
              <a:t>Simplifies memory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addressing when processing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multidimensional data</a:t>
            </a:r>
          </a:p>
          <a:p>
            <a:pPr marL="974725" lvl="1" indent="-403225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zh-CN" sz="2400" dirty="0">
                <a:ea typeface="宋体" panose="02010600030101010101" pitchFamily="2" charset="-122"/>
              </a:rPr>
              <a:t>Image processing</a:t>
            </a:r>
          </a:p>
          <a:p>
            <a:pPr marL="974725" lvl="1" indent="-403225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zh-CN" sz="2400" dirty="0">
                <a:ea typeface="宋体" panose="02010600030101010101" pitchFamily="2" charset="-122"/>
              </a:rPr>
              <a:t>Solving PDEs on volumes</a:t>
            </a:r>
          </a:p>
          <a:p>
            <a:pPr marL="974725" lvl="1" indent="-403225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zh-CN" sz="2400" dirty="0">
                <a:ea typeface="宋体" panose="02010600030101010101" pitchFamily="2" charset="-122"/>
              </a:rPr>
              <a:t>…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5562600" y="1981200"/>
            <a:ext cx="3521075" cy="4292600"/>
            <a:chOff x="3410" y="1469"/>
            <a:chExt cx="2218" cy="2704"/>
          </a:xfrm>
        </p:grpSpPr>
        <p:sp>
          <p:nvSpPr>
            <p:cNvPr id="195591" name="Text Box 5"/>
            <p:cNvSpPr txBox="1">
              <a:spLocks noChangeArrowheads="1"/>
            </p:cNvSpPr>
            <p:nvPr/>
          </p:nvSpPr>
          <p:spPr bwMode="auto">
            <a:xfrm>
              <a:off x="3410" y="1469"/>
              <a:ext cx="2218" cy="2093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</a:ln>
          </p:spPr>
          <p:txBody>
            <a:bodyPr/>
            <a:lstStyle/>
            <a:p>
              <a:r>
                <a:rPr lang="en-US" altLang="zh-CN" sz="1200" b="1">
                  <a:solidFill>
                    <a:srgbClr val="003300"/>
                  </a:solidFill>
                  <a:ea typeface="宋体" panose="02010600030101010101" pitchFamily="2" charset="-122"/>
                </a:rPr>
                <a:t>Device</a:t>
              </a:r>
              <a:endParaRPr lang="en-US" altLang="zh-CN" sz="1800">
                <a:solidFill>
                  <a:srgbClr val="003300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3" name="Group 6"/>
            <p:cNvGrpSpPr/>
            <p:nvPr/>
          </p:nvGrpSpPr>
          <p:grpSpPr bwMode="auto">
            <a:xfrm>
              <a:off x="4023" y="1647"/>
              <a:ext cx="1554" cy="1004"/>
              <a:chOff x="3820" y="4577"/>
              <a:chExt cx="4116" cy="2660"/>
            </a:xfrm>
          </p:grpSpPr>
          <p:sp>
            <p:nvSpPr>
              <p:cNvPr id="195593" name="Text Box 7"/>
              <p:cNvSpPr txBox="1">
                <a:spLocks noChangeArrowheads="1"/>
              </p:cNvSpPr>
              <p:nvPr/>
            </p:nvSpPr>
            <p:spPr bwMode="auto">
              <a:xfrm>
                <a:off x="3820" y="4577"/>
                <a:ext cx="4116" cy="2660"/>
              </a:xfrm>
              <a:prstGeom prst="rect">
                <a:avLst/>
              </a:prstGeom>
              <a:solidFill>
                <a:srgbClr val="99FF66"/>
              </a:solidFill>
              <a:ln w="9525">
                <a:solidFill>
                  <a:srgbClr val="969696"/>
                </a:solidFill>
                <a:miter lim="800000"/>
              </a:ln>
            </p:spPr>
            <p:txBody>
              <a:bodyPr/>
              <a:lstStyle/>
              <a:p>
                <a:r>
                  <a:rPr lang="en-US" altLang="zh-CN" sz="1200" b="1">
                    <a:solidFill>
                      <a:srgbClr val="003300"/>
                    </a:solidFill>
                    <a:ea typeface="宋体" panose="02010600030101010101" pitchFamily="2" charset="-122"/>
                  </a:rPr>
                  <a:t>Grid 1</a:t>
                </a:r>
                <a:endParaRPr lang="en-US" altLang="zh-CN" sz="1800">
                  <a:solidFill>
                    <a:srgbClr val="003300"/>
                  </a:solidFill>
                  <a:ea typeface="宋体" panose="02010600030101010101" pitchFamily="2" charset="-122"/>
                </a:endParaRPr>
              </a:p>
            </p:txBody>
          </p:sp>
          <p:grpSp>
            <p:nvGrpSpPr>
              <p:cNvPr id="4" name="Group 8"/>
              <p:cNvGrpSpPr/>
              <p:nvPr/>
            </p:nvGrpSpPr>
            <p:grpSpPr bwMode="auto">
              <a:xfrm>
                <a:off x="3985" y="5169"/>
                <a:ext cx="3785" cy="864"/>
                <a:chOff x="3997" y="5169"/>
                <a:chExt cx="3785" cy="864"/>
              </a:xfrm>
            </p:grpSpPr>
            <p:sp>
              <p:nvSpPr>
                <p:cNvPr id="195595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997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Block</a:t>
                  </a:r>
                </a:p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(0, 0)</a:t>
                  </a:r>
                  <a:endParaRPr lang="en-US" altLang="zh-CN" sz="1800">
                    <a:solidFill>
                      <a:srgbClr val="0033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596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5299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Block</a:t>
                  </a:r>
                </a:p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(1, 0)</a:t>
                  </a:r>
                  <a:endParaRPr lang="en-US" altLang="zh-CN" sz="1800">
                    <a:solidFill>
                      <a:srgbClr val="0033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597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6601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Block</a:t>
                  </a:r>
                </a:p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(2, 0)</a:t>
                  </a:r>
                  <a:endParaRPr lang="en-US" altLang="zh-CN" sz="1800">
                    <a:solidFill>
                      <a:srgbClr val="003300"/>
                    </a:solidFill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5" name="Group 12"/>
              <p:cNvGrpSpPr/>
              <p:nvPr/>
            </p:nvGrpSpPr>
            <p:grpSpPr bwMode="auto">
              <a:xfrm>
                <a:off x="3985" y="6187"/>
                <a:ext cx="3785" cy="864"/>
                <a:chOff x="3997" y="5169"/>
                <a:chExt cx="3785" cy="864"/>
              </a:xfrm>
            </p:grpSpPr>
            <p:sp>
              <p:nvSpPr>
                <p:cNvPr id="195599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997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Block</a:t>
                  </a:r>
                </a:p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(0, 1)</a:t>
                  </a:r>
                  <a:endParaRPr lang="en-US" altLang="zh-CN" sz="1800">
                    <a:solidFill>
                      <a:srgbClr val="0033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60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5299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Block</a:t>
                  </a:r>
                </a:p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(1, 1)</a:t>
                  </a:r>
                  <a:endParaRPr lang="en-US" altLang="zh-CN" sz="1800">
                    <a:solidFill>
                      <a:srgbClr val="003300"/>
                    </a:solidFill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60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6601" y="5169"/>
                  <a:ext cx="1181" cy="864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rgbClr val="969696"/>
                  </a:solidFill>
                  <a:miter lim="800000"/>
                </a:ln>
              </p:spPr>
              <p:txBody>
                <a:bodyPr lIns="0" tIns="91440" rIns="0" bIns="0"/>
                <a:lstStyle/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Block</a:t>
                  </a:r>
                </a:p>
                <a:p>
                  <a:pPr algn="ctr"/>
                  <a:r>
                    <a:rPr lang="en-US" altLang="zh-CN" sz="1200" b="1">
                      <a:solidFill>
                        <a:srgbClr val="003300"/>
                      </a:solidFill>
                      <a:ea typeface="宋体" panose="02010600030101010101" pitchFamily="2" charset="-122"/>
                    </a:rPr>
                    <a:t>(2, 1)</a:t>
                  </a:r>
                  <a:endParaRPr lang="en-US" altLang="zh-CN" sz="1800">
                    <a:solidFill>
                      <a:srgbClr val="003300"/>
                    </a:solidFill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6" name="Group 16"/>
            <p:cNvGrpSpPr/>
            <p:nvPr/>
          </p:nvGrpSpPr>
          <p:grpSpPr bwMode="auto">
            <a:xfrm>
              <a:off x="3510" y="2878"/>
              <a:ext cx="1765" cy="1295"/>
              <a:chOff x="1972" y="8931"/>
              <a:chExt cx="4676" cy="3430"/>
            </a:xfrm>
          </p:grpSpPr>
          <p:sp>
            <p:nvSpPr>
              <p:cNvPr id="195603" name="Text Box 17"/>
              <p:cNvSpPr txBox="1">
                <a:spLocks noChangeArrowheads="1"/>
              </p:cNvSpPr>
              <p:nvPr/>
            </p:nvSpPr>
            <p:spPr bwMode="auto">
              <a:xfrm>
                <a:off x="1972" y="8931"/>
                <a:ext cx="4676" cy="343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969696"/>
                </a:solidFill>
                <a:miter lim="800000"/>
              </a:ln>
            </p:spPr>
            <p:txBody>
              <a:bodyPr/>
              <a:lstStyle/>
              <a:p>
                <a:r>
                  <a:rPr lang="en-US" altLang="zh-CN" sz="1200" b="1">
                    <a:solidFill>
                      <a:srgbClr val="003300"/>
                    </a:solidFill>
                    <a:ea typeface="宋体" panose="02010600030101010101" pitchFamily="2" charset="-122"/>
                  </a:rPr>
                  <a:t>Block (1, 1)</a:t>
                </a:r>
                <a:endParaRPr lang="en-US" altLang="zh-CN" sz="1800">
                  <a:solidFill>
                    <a:srgbClr val="003300"/>
                  </a:solidFill>
                  <a:ea typeface="宋体" panose="02010600030101010101" pitchFamily="2" charset="-122"/>
                </a:endParaRPr>
              </a:p>
            </p:txBody>
          </p:sp>
          <p:grpSp>
            <p:nvGrpSpPr>
              <p:cNvPr id="7" name="Group 18"/>
              <p:cNvGrpSpPr/>
              <p:nvPr/>
            </p:nvGrpSpPr>
            <p:grpSpPr bwMode="auto">
              <a:xfrm>
                <a:off x="2147" y="9559"/>
                <a:ext cx="4325" cy="2592"/>
                <a:chOff x="2630" y="11267"/>
                <a:chExt cx="4325" cy="2592"/>
              </a:xfrm>
            </p:grpSpPr>
            <p:grpSp>
              <p:nvGrpSpPr>
                <p:cNvPr id="8" name="Group 19"/>
                <p:cNvGrpSpPr/>
                <p:nvPr/>
              </p:nvGrpSpPr>
              <p:grpSpPr bwMode="auto">
                <a:xfrm>
                  <a:off x="2630" y="11267"/>
                  <a:ext cx="4325" cy="2592"/>
                  <a:chOff x="2160" y="10769"/>
                  <a:chExt cx="4325" cy="2592"/>
                </a:xfrm>
              </p:grpSpPr>
              <p:sp>
                <p:nvSpPr>
                  <p:cNvPr id="195606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10769"/>
                    <a:ext cx="4320" cy="2592"/>
                  </a:xfrm>
                  <a:prstGeom prst="rect">
                    <a:avLst/>
                  </a:prstGeom>
                  <a:solidFill>
                    <a:srgbClr val="FF6600"/>
                  </a:solidFill>
                  <a:ln w="12700">
                    <a:solidFill>
                      <a:srgbClr val="000000"/>
                    </a:solidFill>
                    <a:miter lim="800000"/>
                  </a:ln>
                </p:spPr>
                <p:txBody>
                  <a:bodyPr/>
                  <a:lstStyle/>
                  <a:p>
                    <a:endParaRPr lang="zh-CN" altLang="zh-CN" sz="2400">
                      <a:latin typeface="Palatino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5607" name="Line 2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60" y="11631"/>
                    <a:ext cx="4325" cy="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608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2161" y="12497"/>
                    <a:ext cx="4324" cy="4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609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3024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610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3888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611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4752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612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5616" y="10769"/>
                    <a:ext cx="1" cy="259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" name="Group 27"/>
                <p:cNvGrpSpPr/>
                <p:nvPr/>
              </p:nvGrpSpPr>
              <p:grpSpPr bwMode="auto">
                <a:xfrm>
                  <a:off x="2756" y="12340"/>
                  <a:ext cx="4075" cy="448"/>
                  <a:chOff x="2364" y="10793"/>
                  <a:chExt cx="4075" cy="448"/>
                </a:xfrm>
              </p:grpSpPr>
              <p:sp>
                <p:nvSpPr>
                  <p:cNvPr id="195614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(0, 1)</a:t>
                    </a:r>
                    <a:endParaRPr lang="en-US" altLang="zh-CN" sz="1800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5615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(1, 1)</a:t>
                    </a:r>
                    <a:endParaRPr lang="en-US" altLang="zh-CN" sz="1800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5616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(2, 1)</a:t>
                    </a:r>
                    <a:endParaRPr lang="en-US" altLang="zh-CN" sz="1800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5617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(3, 1)</a:t>
                    </a:r>
                    <a:endParaRPr lang="en-US" altLang="zh-CN" sz="1800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5618" name="Text 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(4, 1)</a:t>
                    </a:r>
                    <a:endParaRPr lang="en-US" altLang="zh-CN" sz="1800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0" name="Group 33"/>
                <p:cNvGrpSpPr/>
                <p:nvPr/>
              </p:nvGrpSpPr>
              <p:grpSpPr bwMode="auto">
                <a:xfrm>
                  <a:off x="2756" y="13201"/>
                  <a:ext cx="4075" cy="448"/>
                  <a:chOff x="2364" y="10793"/>
                  <a:chExt cx="4075" cy="448"/>
                </a:xfrm>
              </p:grpSpPr>
              <p:sp>
                <p:nvSpPr>
                  <p:cNvPr id="195620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(0, 2)</a:t>
                    </a:r>
                    <a:endParaRPr lang="en-US" altLang="zh-CN" sz="1800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5621" name="Text 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(1, 2)</a:t>
                    </a:r>
                    <a:endParaRPr lang="en-US" altLang="zh-CN" sz="1800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5622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(2, 2)</a:t>
                    </a:r>
                    <a:endParaRPr lang="en-US" altLang="zh-CN" sz="1800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5623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(3, 2)</a:t>
                    </a:r>
                    <a:endParaRPr lang="en-US" altLang="zh-CN" sz="1800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5624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(4, 2)</a:t>
                    </a:r>
                    <a:endParaRPr lang="en-US" altLang="zh-CN" sz="1800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1" name="Group 39"/>
                <p:cNvGrpSpPr/>
                <p:nvPr/>
              </p:nvGrpSpPr>
              <p:grpSpPr bwMode="auto">
                <a:xfrm>
                  <a:off x="2755" y="11479"/>
                  <a:ext cx="4075" cy="448"/>
                  <a:chOff x="2364" y="10793"/>
                  <a:chExt cx="4075" cy="448"/>
                </a:xfrm>
              </p:grpSpPr>
              <p:sp>
                <p:nvSpPr>
                  <p:cNvPr id="195626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64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(0, 0)</a:t>
                    </a:r>
                    <a:endParaRPr lang="en-US" altLang="zh-CN" sz="1800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5627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28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(1, 0)</a:t>
                    </a:r>
                    <a:endParaRPr lang="en-US" altLang="zh-CN" sz="1800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5628" name="Text 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(2, 0)</a:t>
                    </a:r>
                    <a:endParaRPr lang="en-US" altLang="zh-CN" sz="1800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5629" name="Text Box 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7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(3, 0)</a:t>
                    </a:r>
                    <a:endParaRPr lang="en-US" altLang="zh-CN" sz="1800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95630" name="Text Box 4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822" y="10793"/>
                    <a:ext cx="617" cy="4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</a:ln>
                </p:spPr>
                <p:txBody>
                  <a:bodyPr wrap="none" lIns="0" tIns="0" rIns="0" bIns="0"/>
                  <a:lstStyle/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Thread</a:t>
                    </a:r>
                  </a:p>
                  <a:p>
                    <a:pPr algn="ctr"/>
                    <a:r>
                      <a:rPr lang="en-US" altLang="zh-CN" sz="1000" b="1">
                        <a:solidFill>
                          <a:srgbClr val="0033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(4, 0)</a:t>
                    </a:r>
                    <a:endParaRPr lang="en-US" altLang="zh-CN" sz="1800">
                      <a:solidFill>
                        <a:srgbClr val="003300"/>
                      </a:solidFill>
                      <a:ea typeface="宋体" panose="02010600030101010101" pitchFamily="2" charset="-122"/>
                    </a:endParaRPr>
                  </a:p>
                </p:txBody>
              </p:sp>
            </p:grpSp>
          </p:grpSp>
        </p:grpSp>
        <p:sp>
          <p:nvSpPr>
            <p:cNvPr id="195631" name="Line 45"/>
            <p:cNvSpPr>
              <a:spLocks noChangeShapeType="1"/>
            </p:cNvSpPr>
            <p:nvPr/>
          </p:nvSpPr>
          <p:spPr bwMode="auto">
            <a:xfrm flipH="1">
              <a:off x="3510" y="2255"/>
              <a:ext cx="1067" cy="62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632" name="Line 46"/>
            <p:cNvSpPr>
              <a:spLocks noChangeShapeType="1"/>
            </p:cNvSpPr>
            <p:nvPr/>
          </p:nvSpPr>
          <p:spPr bwMode="auto">
            <a:xfrm>
              <a:off x="5022" y="2255"/>
              <a:ext cx="243" cy="61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633" name="Line 47"/>
            <p:cNvSpPr>
              <a:spLocks noChangeShapeType="1"/>
            </p:cNvSpPr>
            <p:nvPr/>
          </p:nvSpPr>
          <p:spPr bwMode="auto">
            <a:xfrm flipH="1">
              <a:off x="4144" y="2581"/>
              <a:ext cx="411" cy="2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634" name="Line 48"/>
            <p:cNvSpPr>
              <a:spLocks noChangeShapeType="1"/>
            </p:cNvSpPr>
            <p:nvPr/>
          </p:nvSpPr>
          <p:spPr bwMode="auto">
            <a:xfrm>
              <a:off x="5022" y="2581"/>
              <a:ext cx="100" cy="30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5635" name="Rectangle 49"/>
          <p:cNvSpPr>
            <a:spLocks noChangeArrowheads="1"/>
          </p:cNvSpPr>
          <p:nvPr/>
        </p:nvSpPr>
        <p:spPr bwMode="auto">
          <a:xfrm>
            <a:off x="6553200" y="6324600"/>
            <a:ext cx="1679575" cy="33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</a:rPr>
              <a:t>Courtesy: NDVIA</a:t>
            </a:r>
          </a:p>
        </p:txBody>
      </p:sp>
      <p:sp>
        <p:nvSpPr>
          <p:cNvPr id="195636" name="Line 50"/>
          <p:cNvSpPr>
            <a:spLocks noChangeShapeType="1"/>
          </p:cNvSpPr>
          <p:nvPr/>
        </p:nvSpPr>
        <p:spPr bwMode="auto">
          <a:xfrm>
            <a:off x="4500563" y="3284538"/>
            <a:ext cx="1584325" cy="15843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5637" name="Line 51"/>
          <p:cNvSpPr>
            <a:spLocks noChangeShapeType="1"/>
          </p:cNvSpPr>
          <p:nvPr/>
        </p:nvSpPr>
        <p:spPr bwMode="auto">
          <a:xfrm>
            <a:off x="4067175" y="2708275"/>
            <a:ext cx="2638425" cy="1111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 bwMode="auto">
          <a:xfrm>
            <a:off x="639763" y="4056063"/>
            <a:ext cx="2860675" cy="2039937"/>
            <a:chOff x="516" y="2074"/>
            <a:chExt cx="1802" cy="1285"/>
          </a:xfrm>
        </p:grpSpPr>
        <p:grpSp>
          <p:nvGrpSpPr>
            <p:cNvPr id="3" name="Group 5"/>
            <p:cNvGrpSpPr/>
            <p:nvPr/>
          </p:nvGrpSpPr>
          <p:grpSpPr bwMode="auto">
            <a:xfrm>
              <a:off x="1260" y="2237"/>
              <a:ext cx="869" cy="1122"/>
              <a:chOff x="1904" y="2368"/>
              <a:chExt cx="1166" cy="1505"/>
            </a:xfrm>
          </p:grpSpPr>
          <p:sp>
            <p:nvSpPr>
              <p:cNvPr id="196615" name="Freeform 6"/>
              <p:cNvSpPr/>
              <p:nvPr/>
            </p:nvSpPr>
            <p:spPr bwMode="auto">
              <a:xfrm>
                <a:off x="1904" y="2369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616" name="Freeform 7"/>
              <p:cNvSpPr/>
              <p:nvPr/>
            </p:nvSpPr>
            <p:spPr bwMode="auto">
              <a:xfrm>
                <a:off x="2068" y="2368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617" name="Freeform 8"/>
              <p:cNvSpPr/>
              <p:nvPr/>
            </p:nvSpPr>
            <p:spPr bwMode="auto">
              <a:xfrm>
                <a:off x="2205" y="2369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618" name="Freeform 9"/>
              <p:cNvSpPr/>
              <p:nvPr/>
            </p:nvSpPr>
            <p:spPr bwMode="auto">
              <a:xfrm>
                <a:off x="2358" y="2373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619" name="Freeform 10"/>
              <p:cNvSpPr/>
              <p:nvPr/>
            </p:nvSpPr>
            <p:spPr bwMode="auto">
              <a:xfrm>
                <a:off x="2918" y="2368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620" name="Freeform 11"/>
              <p:cNvSpPr/>
              <p:nvPr/>
            </p:nvSpPr>
            <p:spPr bwMode="auto">
              <a:xfrm>
                <a:off x="2478" y="2379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621" name="Freeform 12"/>
              <p:cNvSpPr/>
              <p:nvPr/>
            </p:nvSpPr>
            <p:spPr bwMode="auto">
              <a:xfrm>
                <a:off x="2626" y="2380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622" name="Freeform 13"/>
              <p:cNvSpPr/>
              <p:nvPr/>
            </p:nvSpPr>
            <p:spPr bwMode="auto">
              <a:xfrm>
                <a:off x="2779" y="2368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96623" name="Text Box 14"/>
            <p:cNvSpPr txBox="1">
              <a:spLocks noChangeArrowheads="1"/>
            </p:cNvSpPr>
            <p:nvPr/>
          </p:nvSpPr>
          <p:spPr bwMode="auto">
            <a:xfrm>
              <a:off x="1096" y="2523"/>
              <a:ext cx="1222" cy="590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chemeClr val="tx2"/>
              </a:solidFill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9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rPr>
                <a:t>…</a:t>
              </a:r>
            </a:p>
            <a:p>
              <a:r>
                <a:rPr lang="en-US" altLang="zh-CN" sz="9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rPr>
                <a:t>float x = input[threadID];</a:t>
              </a:r>
            </a:p>
            <a:p>
              <a:r>
                <a:rPr lang="en-US" altLang="zh-CN" sz="9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rPr>
                <a:t>float y = func(x);</a:t>
              </a:r>
            </a:p>
            <a:p>
              <a:r>
                <a:rPr lang="en-US" altLang="zh-CN" sz="9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rPr>
                <a:t>output[threadID] = y;</a:t>
              </a:r>
            </a:p>
            <a:p>
              <a:r>
                <a:rPr lang="en-US" altLang="zh-CN" sz="9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rPr>
                <a:t>…</a:t>
              </a:r>
            </a:p>
          </p:txBody>
        </p:sp>
        <p:sp>
          <p:nvSpPr>
            <p:cNvPr id="196624" name="Rectangle 15"/>
            <p:cNvSpPr>
              <a:spLocks noChangeArrowheads="1"/>
            </p:cNvSpPr>
            <p:nvPr/>
          </p:nvSpPr>
          <p:spPr bwMode="auto">
            <a:xfrm>
              <a:off x="516" y="2074"/>
              <a:ext cx="580" cy="1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Courier New" panose="02070309020205020404" pitchFamily="49" charset="0"/>
                  <a:ea typeface="宋体" panose="02010600030101010101" pitchFamily="2" charset="-122"/>
                </a:rPr>
                <a:t>threadID</a:t>
              </a:r>
            </a:p>
          </p:txBody>
        </p:sp>
      </p:grpSp>
      <p:sp>
        <p:nvSpPr>
          <p:cNvPr id="196625" name="Text Box 16"/>
          <p:cNvSpPr txBox="1">
            <a:spLocks noChangeArrowheads="1"/>
          </p:cNvSpPr>
          <p:nvPr/>
        </p:nvSpPr>
        <p:spPr bwMode="auto">
          <a:xfrm>
            <a:off x="1668463" y="3748088"/>
            <a:ext cx="1376362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1400">
                <a:ea typeface="宋体" panose="02010600030101010101" pitchFamily="2" charset="-122"/>
              </a:rPr>
              <a:t>Thread Block 0</a:t>
            </a:r>
          </a:p>
        </p:txBody>
      </p:sp>
      <p:sp>
        <p:nvSpPr>
          <p:cNvPr id="196626" name="Text Box 17"/>
          <p:cNvSpPr txBox="1">
            <a:spLocks noChangeArrowheads="1"/>
          </p:cNvSpPr>
          <p:nvPr/>
        </p:nvSpPr>
        <p:spPr bwMode="auto">
          <a:xfrm>
            <a:off x="5854700" y="4918075"/>
            <a:ext cx="53975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b="1">
                <a:ea typeface="宋体" panose="02010600030101010101" pitchFamily="2" charset="-122"/>
              </a:rPr>
              <a:t>…</a:t>
            </a:r>
          </a:p>
        </p:txBody>
      </p:sp>
      <p:grpSp>
        <p:nvGrpSpPr>
          <p:cNvPr id="4" name="Group 18"/>
          <p:cNvGrpSpPr/>
          <p:nvPr/>
        </p:nvGrpSpPr>
        <p:grpSpPr bwMode="auto">
          <a:xfrm>
            <a:off x="3775075" y="4300538"/>
            <a:ext cx="1939925" cy="1781175"/>
            <a:chOff x="2151" y="2228"/>
            <a:chExt cx="1222" cy="1122"/>
          </a:xfrm>
        </p:grpSpPr>
        <p:grpSp>
          <p:nvGrpSpPr>
            <p:cNvPr id="5" name="Group 19"/>
            <p:cNvGrpSpPr/>
            <p:nvPr/>
          </p:nvGrpSpPr>
          <p:grpSpPr bwMode="auto">
            <a:xfrm>
              <a:off x="2315" y="2228"/>
              <a:ext cx="869" cy="1122"/>
              <a:chOff x="1904" y="2368"/>
              <a:chExt cx="1166" cy="1505"/>
            </a:xfrm>
          </p:grpSpPr>
          <p:sp>
            <p:nvSpPr>
              <p:cNvPr id="196629" name="Freeform 20"/>
              <p:cNvSpPr/>
              <p:nvPr/>
            </p:nvSpPr>
            <p:spPr bwMode="auto">
              <a:xfrm>
                <a:off x="1904" y="2369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630" name="Freeform 21"/>
              <p:cNvSpPr/>
              <p:nvPr/>
            </p:nvSpPr>
            <p:spPr bwMode="auto">
              <a:xfrm>
                <a:off x="2068" y="2368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631" name="Freeform 22"/>
              <p:cNvSpPr/>
              <p:nvPr/>
            </p:nvSpPr>
            <p:spPr bwMode="auto">
              <a:xfrm>
                <a:off x="2205" y="2369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632" name="Freeform 23"/>
              <p:cNvSpPr/>
              <p:nvPr/>
            </p:nvSpPr>
            <p:spPr bwMode="auto">
              <a:xfrm>
                <a:off x="2358" y="2373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633" name="Freeform 24"/>
              <p:cNvSpPr/>
              <p:nvPr/>
            </p:nvSpPr>
            <p:spPr bwMode="auto">
              <a:xfrm>
                <a:off x="2918" y="2368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634" name="Freeform 25"/>
              <p:cNvSpPr/>
              <p:nvPr/>
            </p:nvSpPr>
            <p:spPr bwMode="auto">
              <a:xfrm>
                <a:off x="2478" y="2379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635" name="Freeform 26"/>
              <p:cNvSpPr/>
              <p:nvPr/>
            </p:nvSpPr>
            <p:spPr bwMode="auto">
              <a:xfrm>
                <a:off x="2626" y="2380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636" name="Freeform 27"/>
              <p:cNvSpPr/>
              <p:nvPr/>
            </p:nvSpPr>
            <p:spPr bwMode="auto">
              <a:xfrm>
                <a:off x="2779" y="2368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96637" name="Text Box 28"/>
            <p:cNvSpPr txBox="1">
              <a:spLocks noChangeArrowheads="1"/>
            </p:cNvSpPr>
            <p:nvPr/>
          </p:nvSpPr>
          <p:spPr bwMode="auto">
            <a:xfrm>
              <a:off x="2151" y="2514"/>
              <a:ext cx="1222" cy="590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chemeClr val="tx2"/>
              </a:solidFill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9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rPr>
                <a:t>…</a:t>
              </a:r>
            </a:p>
            <a:p>
              <a:r>
                <a:rPr lang="en-US" altLang="zh-CN" sz="9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rPr>
                <a:t>float x = input[threadID];</a:t>
              </a:r>
            </a:p>
            <a:p>
              <a:r>
                <a:rPr lang="en-US" altLang="zh-CN" sz="9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rPr>
                <a:t>float y = func(x);</a:t>
              </a:r>
            </a:p>
            <a:p>
              <a:r>
                <a:rPr lang="en-US" altLang="zh-CN" sz="9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rPr>
                <a:t>output[threadID] = y;</a:t>
              </a:r>
            </a:p>
            <a:p>
              <a:r>
                <a:rPr lang="en-US" altLang="zh-CN" sz="9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rPr>
                <a:t>…</a:t>
              </a:r>
            </a:p>
          </p:txBody>
        </p:sp>
      </p:grpSp>
      <p:sp>
        <p:nvSpPr>
          <p:cNvPr id="196638" name="Text Box 29"/>
          <p:cNvSpPr txBox="1">
            <a:spLocks noChangeArrowheads="1"/>
          </p:cNvSpPr>
          <p:nvPr/>
        </p:nvSpPr>
        <p:spPr bwMode="auto">
          <a:xfrm>
            <a:off x="3883025" y="3733800"/>
            <a:ext cx="1389063" cy="307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1400">
                <a:ea typeface="宋体" panose="02010600030101010101" pitchFamily="2" charset="-122"/>
              </a:rPr>
              <a:t>Thread Block 1</a:t>
            </a:r>
          </a:p>
        </p:txBody>
      </p:sp>
      <p:grpSp>
        <p:nvGrpSpPr>
          <p:cNvPr id="6" name="Group 30"/>
          <p:cNvGrpSpPr/>
          <p:nvPr/>
        </p:nvGrpSpPr>
        <p:grpSpPr bwMode="auto">
          <a:xfrm>
            <a:off x="6510338" y="4302125"/>
            <a:ext cx="1939925" cy="1781175"/>
            <a:chOff x="2151" y="2228"/>
            <a:chExt cx="1222" cy="1122"/>
          </a:xfrm>
        </p:grpSpPr>
        <p:grpSp>
          <p:nvGrpSpPr>
            <p:cNvPr id="7" name="Group 31"/>
            <p:cNvGrpSpPr/>
            <p:nvPr/>
          </p:nvGrpSpPr>
          <p:grpSpPr bwMode="auto">
            <a:xfrm>
              <a:off x="2315" y="2228"/>
              <a:ext cx="869" cy="1122"/>
              <a:chOff x="1904" y="2368"/>
              <a:chExt cx="1166" cy="1505"/>
            </a:xfrm>
          </p:grpSpPr>
          <p:sp>
            <p:nvSpPr>
              <p:cNvPr id="196641" name="Freeform 32"/>
              <p:cNvSpPr/>
              <p:nvPr/>
            </p:nvSpPr>
            <p:spPr bwMode="auto">
              <a:xfrm>
                <a:off x="1904" y="2369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642" name="Freeform 33"/>
              <p:cNvSpPr/>
              <p:nvPr/>
            </p:nvSpPr>
            <p:spPr bwMode="auto">
              <a:xfrm>
                <a:off x="2068" y="2368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643" name="Freeform 34"/>
              <p:cNvSpPr/>
              <p:nvPr/>
            </p:nvSpPr>
            <p:spPr bwMode="auto">
              <a:xfrm>
                <a:off x="2205" y="2369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644" name="Freeform 35"/>
              <p:cNvSpPr/>
              <p:nvPr/>
            </p:nvSpPr>
            <p:spPr bwMode="auto">
              <a:xfrm>
                <a:off x="2358" y="2373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645" name="Freeform 36"/>
              <p:cNvSpPr/>
              <p:nvPr/>
            </p:nvSpPr>
            <p:spPr bwMode="auto">
              <a:xfrm>
                <a:off x="2918" y="2368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646" name="Freeform 37"/>
              <p:cNvSpPr/>
              <p:nvPr/>
            </p:nvSpPr>
            <p:spPr bwMode="auto">
              <a:xfrm>
                <a:off x="2478" y="2379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647" name="Freeform 38"/>
              <p:cNvSpPr/>
              <p:nvPr/>
            </p:nvSpPr>
            <p:spPr bwMode="auto">
              <a:xfrm>
                <a:off x="2626" y="2380"/>
                <a:ext cx="152" cy="1493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6648" name="Freeform 39"/>
              <p:cNvSpPr/>
              <p:nvPr/>
            </p:nvSpPr>
            <p:spPr bwMode="auto">
              <a:xfrm>
                <a:off x="2779" y="2368"/>
                <a:ext cx="152" cy="1494"/>
              </a:xfrm>
              <a:custGeom>
                <a:avLst/>
                <a:gdLst>
                  <a:gd name="T0" fmla="*/ 0 w 152"/>
                  <a:gd name="T1" fmla="*/ 0 h 1893"/>
                  <a:gd name="T2" fmla="*/ 148 w 152"/>
                  <a:gd name="T3" fmla="*/ 357 h 1893"/>
                  <a:gd name="T4" fmla="*/ 22 w 152"/>
                  <a:gd name="T5" fmla="*/ 713 h 1893"/>
                  <a:gd name="T6" fmla="*/ 120 w 152"/>
                  <a:gd name="T7" fmla="*/ 1125 h 1893"/>
                  <a:gd name="T8" fmla="*/ 11 w 152"/>
                  <a:gd name="T9" fmla="*/ 1448 h 1893"/>
                  <a:gd name="T10" fmla="*/ 126 w 152"/>
                  <a:gd name="T11" fmla="*/ 1717 h 1893"/>
                  <a:gd name="T12" fmla="*/ 71 w 152"/>
                  <a:gd name="T13" fmla="*/ 1893 h 18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2"/>
                  <a:gd name="T22" fmla="*/ 0 h 1893"/>
                  <a:gd name="T23" fmla="*/ 152 w 152"/>
                  <a:gd name="T24" fmla="*/ 1893 h 189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2" h="1893">
                    <a:moveTo>
                      <a:pt x="0" y="0"/>
                    </a:moveTo>
                    <a:cubicBezTo>
                      <a:pt x="72" y="119"/>
                      <a:pt x="144" y="238"/>
                      <a:pt x="148" y="357"/>
                    </a:cubicBezTo>
                    <a:cubicBezTo>
                      <a:pt x="152" y="476"/>
                      <a:pt x="27" y="585"/>
                      <a:pt x="22" y="713"/>
                    </a:cubicBezTo>
                    <a:cubicBezTo>
                      <a:pt x="17" y="841"/>
                      <a:pt x="122" y="1003"/>
                      <a:pt x="120" y="1125"/>
                    </a:cubicBezTo>
                    <a:cubicBezTo>
                      <a:pt x="118" y="1247"/>
                      <a:pt x="10" y="1349"/>
                      <a:pt x="11" y="1448"/>
                    </a:cubicBezTo>
                    <a:cubicBezTo>
                      <a:pt x="12" y="1547"/>
                      <a:pt x="116" y="1643"/>
                      <a:pt x="126" y="1717"/>
                    </a:cubicBezTo>
                    <a:cubicBezTo>
                      <a:pt x="136" y="1791"/>
                      <a:pt x="81" y="1864"/>
                      <a:pt x="71" y="18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zh-CN" altLang="zh-CN" sz="2400">
                  <a:latin typeface="Palatino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96649" name="Text Box 40"/>
            <p:cNvSpPr txBox="1">
              <a:spLocks noChangeArrowheads="1"/>
            </p:cNvSpPr>
            <p:nvPr/>
          </p:nvSpPr>
          <p:spPr bwMode="auto">
            <a:xfrm>
              <a:off x="2151" y="2514"/>
              <a:ext cx="1222" cy="590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chemeClr val="tx2"/>
              </a:solidFill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9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rPr>
                <a:t>…</a:t>
              </a:r>
            </a:p>
            <a:p>
              <a:r>
                <a:rPr lang="en-US" altLang="zh-CN" sz="9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rPr>
                <a:t>float x = input[threadID];</a:t>
              </a:r>
            </a:p>
            <a:p>
              <a:r>
                <a:rPr lang="en-US" altLang="zh-CN" sz="9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rPr>
                <a:t>float y = func(x);</a:t>
              </a:r>
            </a:p>
            <a:p>
              <a:r>
                <a:rPr lang="en-US" altLang="zh-CN" sz="9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rPr>
                <a:t>output[threadID] = y;</a:t>
              </a:r>
            </a:p>
            <a:p>
              <a:r>
                <a:rPr lang="en-US" altLang="zh-CN" sz="9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rPr>
                <a:t>…</a:t>
              </a:r>
            </a:p>
          </p:txBody>
        </p:sp>
      </p:grpSp>
      <p:sp>
        <p:nvSpPr>
          <p:cNvPr id="196650" name="Text Box 41"/>
          <p:cNvSpPr txBox="1">
            <a:spLocks noChangeArrowheads="1"/>
          </p:cNvSpPr>
          <p:nvPr/>
        </p:nvSpPr>
        <p:spPr bwMode="auto">
          <a:xfrm>
            <a:off x="6475413" y="3735388"/>
            <a:ext cx="1662112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1400">
                <a:ea typeface="宋体" panose="02010600030101010101" pitchFamily="2" charset="-122"/>
              </a:rPr>
              <a:t>Thread Block N - 1</a:t>
            </a:r>
          </a:p>
        </p:txBody>
      </p:sp>
      <p:sp>
        <p:nvSpPr>
          <p:cNvPr id="196651" name="Rectangle 42"/>
          <p:cNvSpPr>
            <a:spLocks noChangeArrowheads="1"/>
          </p:cNvSpPr>
          <p:nvPr/>
        </p:nvSpPr>
        <p:spPr bwMode="auto">
          <a:xfrm>
            <a:off x="7724775" y="274638"/>
            <a:ext cx="1419225" cy="5794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zh-CN" sz="2400">
              <a:latin typeface="Palatino" pitchFamily="18" charset="0"/>
              <a:ea typeface="宋体" panose="02010600030101010101" pitchFamily="2" charset="-122"/>
            </a:endParaRPr>
          </a:p>
        </p:txBody>
      </p:sp>
      <p:sp>
        <p:nvSpPr>
          <p:cNvPr id="196652" name="Rectangle 43"/>
          <p:cNvSpPr>
            <a:spLocks noChangeArrowheads="1"/>
          </p:cNvSpPr>
          <p:nvPr/>
        </p:nvSpPr>
        <p:spPr bwMode="auto">
          <a:xfrm>
            <a:off x="381000" y="492109"/>
            <a:ext cx="8610600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en-US" altLang="zh-CN" sz="3200" dirty="0">
                <a:ea typeface="宋体" panose="02010600030101010101" pitchFamily="2" charset="-122"/>
              </a:rPr>
              <a:t>Thread Blocks: Scalable Cooperation</a:t>
            </a:r>
          </a:p>
        </p:txBody>
      </p:sp>
      <p:sp>
        <p:nvSpPr>
          <p:cNvPr id="196653" name="Rectangle 44"/>
          <p:cNvSpPr>
            <a:spLocks noChangeArrowheads="1"/>
          </p:cNvSpPr>
          <p:nvPr/>
        </p:nvSpPr>
        <p:spPr bwMode="auto">
          <a:xfrm>
            <a:off x="457200" y="1143000"/>
            <a:ext cx="8610600" cy="2667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400" dirty="0">
                <a:ea typeface="宋体" panose="02010600030101010101" pitchFamily="2" charset="-122"/>
              </a:rPr>
              <a:t>Divide monolithic thread array into multiple blocks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zh-CN" sz="2400" dirty="0">
                <a:ea typeface="宋体" panose="02010600030101010101" pitchFamily="2" charset="-122"/>
              </a:rPr>
              <a:t>Threads within a block cooperate via </a:t>
            </a:r>
            <a:r>
              <a:rPr lang="en-US" altLang="zh-CN" sz="2400" b="1" dirty="0">
                <a:solidFill>
                  <a:schemeClr val="accent2"/>
                </a:solidFill>
                <a:ea typeface="宋体" panose="02010600030101010101" pitchFamily="2" charset="-122"/>
              </a:rPr>
              <a:t>shared memory, atomic operations </a:t>
            </a:r>
            <a:r>
              <a:rPr lang="en-US" altLang="zh-CN" sz="2400" dirty="0">
                <a:ea typeface="宋体" panose="02010600030101010101" pitchFamily="2" charset="-122"/>
              </a:rPr>
              <a:t>and </a:t>
            </a:r>
            <a:r>
              <a:rPr lang="en-US" altLang="zh-CN" sz="2400" b="1" dirty="0">
                <a:solidFill>
                  <a:schemeClr val="accent2"/>
                </a:solidFill>
                <a:ea typeface="宋体" panose="02010600030101010101" pitchFamily="2" charset="-122"/>
              </a:rPr>
              <a:t>barrier synchronization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</a:pPr>
            <a:r>
              <a:rPr lang="en-US" altLang="zh-CN" sz="2400" dirty="0">
                <a:ea typeface="宋体" panose="02010600030101010101" pitchFamily="2" charset="-122"/>
              </a:rPr>
              <a:t>Threads in different blocks cannot cooperate</a:t>
            </a:r>
          </a:p>
        </p:txBody>
      </p:sp>
      <p:graphicFrame>
        <p:nvGraphicFramePr>
          <p:cNvPr id="148585" name="Group 105"/>
          <p:cNvGraphicFramePr>
            <a:graphicFrameLocks noGrp="1"/>
          </p:cNvGraphicFramePr>
          <p:nvPr/>
        </p:nvGraphicFramePr>
        <p:xfrm>
          <a:off x="1639888" y="4038600"/>
          <a:ext cx="1668780" cy="228600"/>
        </p:xfrm>
        <a:graphic>
          <a:graphicData uri="http://schemas.openxmlformats.org/drawingml/2006/table">
            <a:tbl>
              <a:tblPr/>
              <a:tblGrid>
                <a:gridCol w="208280"/>
                <a:gridCol w="208280"/>
                <a:gridCol w="209550"/>
                <a:gridCol w="208280"/>
                <a:gridCol w="208280"/>
                <a:gridCol w="208280"/>
                <a:gridCol w="208280"/>
                <a:gridCol w="209550"/>
              </a:tblGrid>
              <a:tr h="206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8586" name="Group 106"/>
          <p:cNvGraphicFramePr>
            <a:graphicFrameLocks noGrp="1"/>
          </p:cNvGraphicFramePr>
          <p:nvPr/>
        </p:nvGraphicFramePr>
        <p:xfrm>
          <a:off x="3798888" y="4038600"/>
          <a:ext cx="1668780" cy="228600"/>
        </p:xfrm>
        <a:graphic>
          <a:graphicData uri="http://schemas.openxmlformats.org/drawingml/2006/table">
            <a:tbl>
              <a:tblPr/>
              <a:tblGrid>
                <a:gridCol w="208280"/>
                <a:gridCol w="208280"/>
                <a:gridCol w="209550"/>
                <a:gridCol w="208280"/>
                <a:gridCol w="208280"/>
                <a:gridCol w="208280"/>
                <a:gridCol w="208280"/>
                <a:gridCol w="209550"/>
              </a:tblGrid>
              <a:tr h="187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8587" name="Group 107"/>
          <p:cNvGraphicFramePr>
            <a:graphicFrameLocks noGrp="1"/>
          </p:cNvGraphicFramePr>
          <p:nvPr/>
        </p:nvGraphicFramePr>
        <p:xfrm>
          <a:off x="6534150" y="4040188"/>
          <a:ext cx="1668780" cy="228600"/>
        </p:xfrm>
        <a:graphic>
          <a:graphicData uri="http://schemas.openxmlformats.org/drawingml/2006/table">
            <a:tbl>
              <a:tblPr/>
              <a:tblGrid>
                <a:gridCol w="208280"/>
                <a:gridCol w="208280"/>
                <a:gridCol w="209550"/>
                <a:gridCol w="208280"/>
                <a:gridCol w="208280"/>
                <a:gridCol w="208280"/>
                <a:gridCol w="208280"/>
                <a:gridCol w="209550"/>
              </a:tblGrid>
              <a:tr h="206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6714" name="Text Box 106"/>
          <p:cNvSpPr txBox="1">
            <a:spLocks noChangeArrowheads="1"/>
          </p:cNvSpPr>
          <p:nvPr/>
        </p:nvSpPr>
        <p:spPr bwMode="auto">
          <a:xfrm>
            <a:off x="250825" y="2924175"/>
            <a:ext cx="2519363" cy="9461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</a:rPr>
              <a:t>如何计算</a:t>
            </a:r>
            <a:r>
              <a:rPr lang="en-US" altLang="zh-CN">
                <a:solidFill>
                  <a:srgbClr val="FF0000"/>
                </a:solidFill>
              </a:rPr>
              <a:t>threadID?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threadID?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每个</a:t>
            </a:r>
            <a:r>
              <a:rPr lang="en-US" altLang="zh-CN" sz="2800" dirty="0"/>
              <a:t>block</a:t>
            </a:r>
            <a:r>
              <a:rPr lang="zh-CN" altLang="en-US" sz="2800" dirty="0"/>
              <a:t>中的线程组织为三维数组，至多</a:t>
            </a:r>
            <a:r>
              <a:rPr lang="en-US" altLang="zh-CN" sz="2800" dirty="0"/>
              <a:t>512</a:t>
            </a:r>
            <a:r>
              <a:rPr lang="zh-CN" altLang="en-US" sz="2800" dirty="0"/>
              <a:t>线程（和设备计算能力有关）；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块中的线程索引（内建变量）：</a:t>
            </a:r>
            <a:r>
              <a:rPr lang="en-US" altLang="zh-CN" sz="2800" dirty="0" err="1"/>
              <a:t>threadIdx.x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threadIdx.y</a:t>
            </a:r>
            <a:r>
              <a:rPr lang="en-US" altLang="zh-CN" sz="2800" dirty="0"/>
              <a:t>, and </a:t>
            </a:r>
            <a:r>
              <a:rPr lang="en-US" altLang="zh-CN" sz="2800" dirty="0" err="1"/>
              <a:t>threadIdx.z</a:t>
            </a:r>
            <a:r>
              <a:rPr lang="en-US" altLang="zh-CN" sz="28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Grid</a:t>
            </a:r>
            <a:r>
              <a:rPr lang="zh-CN" altLang="en-US" sz="2800" dirty="0"/>
              <a:t>中的块索引（内建变量）：</a:t>
            </a:r>
            <a:r>
              <a:rPr lang="en-US" altLang="zh-CN" sz="2800" dirty="0" err="1"/>
              <a:t>blockIdx.x,blockIdx.y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其他：</a:t>
            </a:r>
            <a:r>
              <a:rPr lang="en-US" altLang="zh-CN" sz="2800" dirty="0" err="1"/>
              <a:t>blockDim.x,blockDim.y</a:t>
            </a:r>
            <a:r>
              <a:rPr lang="en-US" altLang="zh-CN" sz="2800" dirty="0"/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ym typeface="+mn-ea"/>
              </a:rPr>
              <a:t>idx =</a:t>
            </a:r>
            <a:r>
              <a:rPr lang="en-US" altLang="zh-CN" sz="2400" dirty="0" err="1">
                <a:sym typeface="+mn-ea"/>
              </a:rPr>
              <a:t>blockIdx.x</a:t>
            </a:r>
            <a:r>
              <a:rPr lang="en-US" altLang="zh-CN" sz="2400" dirty="0">
                <a:sym typeface="+mn-ea"/>
              </a:rPr>
              <a:t>*</a:t>
            </a:r>
            <a:r>
              <a:rPr lang="en-US" altLang="zh-CN" sz="2400" dirty="0" err="1">
                <a:sym typeface="+mn-ea"/>
              </a:rPr>
              <a:t>blockDim.x+threadIdx.x</a:t>
            </a:r>
            <a:r>
              <a:rPr lang="en-US" altLang="zh-CN" sz="2400" dirty="0">
                <a:sym typeface="+mn-ea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idy =</a:t>
            </a:r>
            <a:r>
              <a:rPr lang="en-US" altLang="zh-CN" sz="2400" dirty="0" err="1"/>
              <a:t>blockIdx.y</a:t>
            </a:r>
            <a:r>
              <a:rPr lang="en-US" altLang="zh-CN" sz="2400" dirty="0"/>
              <a:t>*</a:t>
            </a:r>
            <a:r>
              <a:rPr lang="en-US" altLang="zh-CN" sz="2400" dirty="0" err="1"/>
              <a:t>blockDim.y+threadIdx.y</a:t>
            </a:r>
            <a:r>
              <a:rPr lang="en-US" altLang="zh-CN" sz="2400" dirty="0"/>
              <a:t>;</a:t>
            </a:r>
          </a:p>
          <a:p>
            <a:pPr lvl="1"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80000"/>
              </a:lnSpc>
            </a:pP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>
                <a:ea typeface="宋体" panose="02010600030101010101" pitchFamily="2" charset="-122"/>
              </a:rPr>
              <a:t>实例</a:t>
            </a:r>
            <a:r>
              <a:rPr lang="en-US" altLang="zh-CN" smtClean="0">
                <a:ea typeface="宋体" panose="02010600030101010101" pitchFamily="2" charset="-122"/>
              </a:rPr>
              <a:t>2: </a:t>
            </a:r>
            <a:r>
              <a:rPr lang="zh-CN" altLang="en-US" smtClean="0">
                <a:ea typeface="宋体" panose="02010600030101010101" pitchFamily="2" charset="-122"/>
              </a:rPr>
              <a:t>矩阵相乘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282" y="1285860"/>
            <a:ext cx="5715040" cy="3714776"/>
          </a:xfrm>
        </p:spPr>
        <p:txBody>
          <a:bodyPr/>
          <a:lstStyle/>
          <a:p>
            <a:r>
              <a:rPr lang="en-US" altLang="zh-CN" sz="2400" dirty="0" smtClean="0">
                <a:ea typeface="宋体" panose="02010600030101010101" pitchFamily="2" charset="-122"/>
              </a:rPr>
              <a:t>C = A 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z="2400" dirty="0" smtClean="0">
                <a:ea typeface="宋体" panose="02010600030101010101" pitchFamily="2" charset="-122"/>
              </a:rPr>
              <a:t> B of size WIDTH x WIDTH</a:t>
            </a:r>
          </a:p>
          <a:p>
            <a:r>
              <a:rPr lang="zh-CN" altLang="en-US" sz="2400" dirty="0" smtClean="0">
                <a:ea typeface="宋体" panose="02010600030101010101" pitchFamily="2" charset="-122"/>
              </a:rPr>
              <a:t>一个线程处理一个矩阵元素</a:t>
            </a:r>
            <a:endParaRPr lang="zh-CN" altLang="en-US" sz="2400" i="1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sz="2000" dirty="0" smtClean="0">
                <a:ea typeface="宋体" panose="02010600030101010101" pitchFamily="2" charset="-122"/>
              </a:rPr>
              <a:t>简化</a:t>
            </a:r>
            <a:r>
              <a:rPr lang="en-US" altLang="zh-CN" sz="2000" dirty="0" smtClean="0">
                <a:ea typeface="宋体" panose="02010600030101010101" pitchFamily="2" charset="-122"/>
              </a:rPr>
              <a:t>: </a:t>
            </a:r>
            <a:r>
              <a:rPr lang="zh-CN" altLang="en-US" sz="2000" dirty="0" smtClean="0">
                <a:ea typeface="宋体" panose="02010600030101010101" pitchFamily="2" charset="-122"/>
              </a:rPr>
              <a:t>假定 </a:t>
            </a:r>
            <a:r>
              <a:rPr lang="en-US" altLang="zh-CN" sz="2000" dirty="0" smtClean="0">
                <a:ea typeface="宋体" panose="02010600030101010101" pitchFamily="2" charset="-122"/>
              </a:rPr>
              <a:t>WIDTH x WIDTH &lt; 512</a:t>
            </a:r>
          </a:p>
          <a:p>
            <a:pPr lvl="2"/>
            <a:r>
              <a:rPr lang="zh-CN" altLang="en-US" dirty="0" smtClean="0">
                <a:ea typeface="宋体" panose="02010600030101010101" pitchFamily="2" charset="-122"/>
              </a:rPr>
              <a:t>只需要</a:t>
            </a:r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一个</a:t>
            </a:r>
            <a:r>
              <a:rPr lang="en-US" altLang="zh-CN" dirty="0" smtClean="0">
                <a:ea typeface="宋体" panose="02010600030101010101" pitchFamily="2" charset="-122"/>
              </a:rPr>
              <a:t>thread block</a:t>
            </a:r>
          </a:p>
          <a:p>
            <a:pPr lvl="1"/>
            <a:r>
              <a:rPr lang="zh-CN" altLang="en-US" sz="2000" dirty="0" smtClean="0">
                <a:ea typeface="宋体" panose="02010600030101010101" pitchFamily="2" charset="-122"/>
              </a:rPr>
              <a:t>线程载入</a:t>
            </a:r>
            <a:r>
              <a:rPr lang="en-US" altLang="zh-CN" sz="2000" dirty="0" smtClean="0">
                <a:ea typeface="宋体" panose="02010600030101010101" pitchFamily="2" charset="-122"/>
              </a:rPr>
              <a:t>A</a:t>
            </a:r>
            <a:r>
              <a:rPr lang="zh-CN" altLang="en-US" sz="2000" dirty="0" smtClean="0">
                <a:ea typeface="宋体" panose="02010600030101010101" pitchFamily="2" charset="-122"/>
              </a:rPr>
              <a:t>的一行和</a:t>
            </a:r>
            <a:r>
              <a:rPr lang="en-US" altLang="zh-CN" sz="2000" dirty="0" smtClean="0">
                <a:ea typeface="宋体" panose="02010600030101010101" pitchFamily="2" charset="-122"/>
              </a:rPr>
              <a:t>B</a:t>
            </a:r>
            <a:r>
              <a:rPr lang="zh-CN" altLang="en-US" sz="2000" dirty="0" smtClean="0">
                <a:ea typeface="宋体" panose="02010600030101010101" pitchFamily="2" charset="-122"/>
              </a:rPr>
              <a:t>的一列</a:t>
            </a:r>
          </a:p>
          <a:p>
            <a:pPr lvl="1"/>
            <a:r>
              <a:rPr lang="en-US" altLang="zh-CN" sz="2000" dirty="0" smtClean="0">
                <a:ea typeface="宋体" panose="02010600030101010101" pitchFamily="2" charset="-122"/>
              </a:rPr>
              <a:t>A</a:t>
            </a:r>
            <a:r>
              <a:rPr lang="zh-CN" altLang="en-US" sz="2000" dirty="0" smtClean="0">
                <a:ea typeface="宋体" panose="02010600030101010101" pitchFamily="2" charset="-122"/>
              </a:rPr>
              <a:t>和</a:t>
            </a:r>
            <a:r>
              <a:rPr lang="en-US" altLang="zh-CN" sz="2000" dirty="0" smtClean="0">
                <a:ea typeface="宋体" panose="02010600030101010101" pitchFamily="2" charset="-122"/>
              </a:rPr>
              <a:t>B</a:t>
            </a:r>
            <a:r>
              <a:rPr lang="zh-CN" altLang="en-US" sz="2000" dirty="0" smtClean="0">
                <a:ea typeface="宋体" panose="02010600030101010101" pitchFamily="2" charset="-122"/>
              </a:rPr>
              <a:t>的一对相应元素作一次乘法和一次加法</a:t>
            </a:r>
            <a:endParaRPr lang="en-US" altLang="zh-CN" sz="2000" dirty="0" smtClean="0">
              <a:ea typeface="宋体" panose="02010600030101010101" pitchFamily="2" charset="-122"/>
            </a:endParaRPr>
          </a:p>
        </p:txBody>
      </p:sp>
      <p:sp>
        <p:nvSpPr>
          <p:cNvPr id="176132" name="Text Box 4"/>
          <p:cNvSpPr txBox="1">
            <a:spLocks noChangeArrowheads="1"/>
          </p:cNvSpPr>
          <p:nvPr/>
        </p:nvSpPr>
        <p:spPr bwMode="auto">
          <a:xfrm>
            <a:off x="3786182" y="3946511"/>
            <a:ext cx="2468562" cy="2468563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</a:ln>
        </p:spPr>
        <p:txBody>
          <a:bodyPr/>
          <a:lstStyle/>
          <a:p>
            <a:pPr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A</a:t>
            </a:r>
            <a:endParaRPr lang="en-US" altLang="zh-CN" sz="1600">
              <a:solidFill>
                <a:schemeClr val="bg1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76133" name="Text Box 5"/>
          <p:cNvSpPr txBox="1">
            <a:spLocks noChangeArrowheads="1"/>
          </p:cNvSpPr>
          <p:nvPr/>
        </p:nvSpPr>
        <p:spPr bwMode="auto">
          <a:xfrm>
            <a:off x="6299194" y="1431911"/>
            <a:ext cx="2468563" cy="24685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969696"/>
            </a:solidFill>
            <a:miter lim="800000"/>
          </a:ln>
        </p:spPr>
        <p:txBody>
          <a:bodyPr/>
          <a:lstStyle/>
          <a:p>
            <a:pPr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B</a:t>
            </a:r>
            <a:endParaRPr lang="en-US" altLang="zh-CN" sz="1600">
              <a:solidFill>
                <a:schemeClr val="bg1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76134" name="Text Box 6"/>
          <p:cNvSpPr txBox="1">
            <a:spLocks noChangeArrowheads="1"/>
          </p:cNvSpPr>
          <p:nvPr/>
        </p:nvSpPr>
        <p:spPr bwMode="auto">
          <a:xfrm>
            <a:off x="6299194" y="3946511"/>
            <a:ext cx="2468563" cy="24685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solidFill>
              <a:srgbClr val="969696"/>
            </a:solidFill>
            <a:miter lim="800000"/>
          </a:ln>
          <a:effectLst/>
        </p:spPr>
        <p:txBody>
          <a:bodyPr/>
          <a:lstStyle/>
          <a:p>
            <a:pPr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C</a:t>
            </a:r>
            <a:endParaRPr lang="en-US" altLang="zh-CN" sz="1600">
              <a:solidFill>
                <a:schemeClr val="bg1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76135" name="Text Box 7"/>
          <p:cNvSpPr txBox="1">
            <a:spLocks noChangeArrowheads="1"/>
          </p:cNvSpPr>
          <p:nvPr/>
        </p:nvSpPr>
        <p:spPr bwMode="auto">
          <a:xfrm>
            <a:off x="7670794" y="1431911"/>
            <a:ext cx="53975" cy="2468563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91440" rIns="0" bIns="0"/>
          <a:lstStyle/>
          <a:p>
            <a:pPr eaLnBrk="1" hangingPunct="1"/>
            <a:endParaRPr lang="zh-CN" altLang="en-US" sz="160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76136" name="Line 8"/>
          <p:cNvSpPr>
            <a:spLocks noChangeShapeType="1"/>
          </p:cNvSpPr>
          <p:nvPr/>
        </p:nvSpPr>
        <p:spPr bwMode="auto">
          <a:xfrm>
            <a:off x="7726357" y="3900474"/>
            <a:ext cx="1587" cy="1417637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76137" name="Line 9"/>
          <p:cNvSpPr>
            <a:spLocks noChangeShapeType="1"/>
          </p:cNvSpPr>
          <p:nvPr/>
        </p:nvSpPr>
        <p:spPr bwMode="auto">
          <a:xfrm>
            <a:off x="7670794" y="3870311"/>
            <a:ext cx="0" cy="1417638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76138" name="Line 10"/>
          <p:cNvSpPr>
            <a:spLocks noChangeShapeType="1"/>
          </p:cNvSpPr>
          <p:nvPr/>
        </p:nvSpPr>
        <p:spPr bwMode="auto">
          <a:xfrm flipH="1" flipV="1">
            <a:off x="6299194" y="6265849"/>
            <a:ext cx="2468563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6139" name="Text Box 11"/>
          <p:cNvSpPr txBox="1">
            <a:spLocks noChangeArrowheads="1"/>
          </p:cNvSpPr>
          <p:nvPr/>
        </p:nvSpPr>
        <p:spPr bwMode="auto">
          <a:xfrm>
            <a:off x="3786182" y="5318111"/>
            <a:ext cx="2468562" cy="55563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91440" rIns="0" bIns="0"/>
          <a:lstStyle/>
          <a:p>
            <a:pPr eaLnBrk="1" hangingPunct="1"/>
            <a:endParaRPr lang="zh-CN" altLang="en-US" sz="160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76140" name="Text Box 12"/>
          <p:cNvSpPr txBox="1">
            <a:spLocks noChangeArrowheads="1"/>
          </p:cNvSpPr>
          <p:nvPr/>
        </p:nvSpPr>
        <p:spPr bwMode="auto">
          <a:xfrm>
            <a:off x="7670794" y="5318111"/>
            <a:ext cx="55563" cy="53975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91440" rIns="0" bIns="0"/>
          <a:lstStyle/>
          <a:p>
            <a:pPr eaLnBrk="1" hangingPunct="1"/>
            <a:endParaRPr lang="zh-CN" altLang="en-US" sz="1600">
              <a:latin typeface="Arial Narrow" panose="020B0606020202030204" pitchFamily="34" charset="0"/>
              <a:ea typeface="宋体" panose="02010600030101010101" pitchFamily="2" charset="-122"/>
            </a:endParaRPr>
          </a:p>
          <a:p>
            <a:pPr eaLnBrk="1" hangingPunct="1"/>
            <a:endParaRPr lang="zh-CN" altLang="en-US" sz="1600">
              <a:latin typeface="Arial Narrow" panose="020B0606020202030204" pitchFamily="34" charset="0"/>
              <a:ea typeface="宋体" panose="02010600030101010101" pitchFamily="2" charset="-122"/>
            </a:endParaRPr>
          </a:p>
          <a:p>
            <a:pPr eaLnBrk="1" hangingPunct="1"/>
            <a:endParaRPr lang="zh-CN" altLang="en-US" sz="160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76141" name="Line 13"/>
          <p:cNvSpPr>
            <a:spLocks noChangeShapeType="1"/>
          </p:cNvSpPr>
          <p:nvPr/>
        </p:nvSpPr>
        <p:spPr bwMode="auto">
          <a:xfrm>
            <a:off x="6243632" y="5318111"/>
            <a:ext cx="1417637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6142" name="Line 14"/>
          <p:cNvSpPr>
            <a:spLocks noChangeShapeType="1"/>
          </p:cNvSpPr>
          <p:nvPr/>
        </p:nvSpPr>
        <p:spPr bwMode="auto">
          <a:xfrm>
            <a:off x="6243632" y="5372086"/>
            <a:ext cx="1417637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6143" name="Line 15"/>
          <p:cNvSpPr>
            <a:spLocks noChangeShapeType="1"/>
          </p:cNvSpPr>
          <p:nvPr/>
        </p:nvSpPr>
        <p:spPr bwMode="auto">
          <a:xfrm rot="-10800000">
            <a:off x="8616944" y="1428736"/>
            <a:ext cx="4763" cy="2468563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6144" name="Line 16"/>
          <p:cNvSpPr>
            <a:spLocks noChangeShapeType="1"/>
          </p:cNvSpPr>
          <p:nvPr/>
        </p:nvSpPr>
        <p:spPr bwMode="auto">
          <a:xfrm rot="-10800000">
            <a:off x="8616944" y="3946511"/>
            <a:ext cx="4763" cy="2468563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6145" name="Line 17"/>
          <p:cNvSpPr>
            <a:spLocks noChangeShapeType="1"/>
          </p:cNvSpPr>
          <p:nvPr/>
        </p:nvSpPr>
        <p:spPr bwMode="auto">
          <a:xfrm flipH="1" flipV="1">
            <a:off x="3786182" y="6265849"/>
            <a:ext cx="2468562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6146" name="Text Box 18"/>
          <p:cNvSpPr txBox="1">
            <a:spLocks noChangeArrowheads="1"/>
          </p:cNvSpPr>
          <p:nvPr/>
        </p:nvSpPr>
        <p:spPr bwMode="auto">
          <a:xfrm rot="-5400000">
            <a:off x="8199432" y="2535223"/>
            <a:ext cx="5461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WIDTH</a:t>
            </a:r>
          </a:p>
        </p:txBody>
      </p:sp>
      <p:sp>
        <p:nvSpPr>
          <p:cNvPr id="176147" name="Text Box 19"/>
          <p:cNvSpPr txBox="1">
            <a:spLocks noChangeArrowheads="1"/>
          </p:cNvSpPr>
          <p:nvPr/>
        </p:nvSpPr>
        <p:spPr bwMode="auto">
          <a:xfrm rot="-5400000">
            <a:off x="8199432" y="5049823"/>
            <a:ext cx="5461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WIDTH</a:t>
            </a:r>
          </a:p>
        </p:txBody>
      </p:sp>
      <p:sp>
        <p:nvSpPr>
          <p:cNvPr id="176148" name="Text Box 20"/>
          <p:cNvSpPr txBox="1">
            <a:spLocks noChangeArrowheads="1"/>
          </p:cNvSpPr>
          <p:nvPr/>
        </p:nvSpPr>
        <p:spPr bwMode="auto">
          <a:xfrm>
            <a:off x="4737094" y="6000736"/>
            <a:ext cx="5461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WIDTH</a:t>
            </a:r>
          </a:p>
        </p:txBody>
      </p:sp>
      <p:sp>
        <p:nvSpPr>
          <p:cNvPr id="176149" name="Text Box 21"/>
          <p:cNvSpPr txBox="1">
            <a:spLocks noChangeArrowheads="1"/>
          </p:cNvSpPr>
          <p:nvPr/>
        </p:nvSpPr>
        <p:spPr bwMode="auto">
          <a:xfrm>
            <a:off x="7194544" y="5999149"/>
            <a:ext cx="5461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WIDTH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Graphic Processing Unit (GPU)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14422"/>
            <a:ext cx="8715436" cy="5000660"/>
          </a:xfrm>
        </p:spPr>
        <p:txBody>
          <a:bodyPr/>
          <a:lstStyle/>
          <a:p>
            <a:r>
              <a:rPr lang="zh-CN" altLang="en-US" dirty="0" smtClean="0"/>
              <a:t>用于个人计算机、工作站和游戏机的专用图像显示设备</a:t>
            </a:r>
            <a:endParaRPr lang="en-US" altLang="zh-CN" dirty="0" smtClean="0"/>
          </a:p>
          <a:p>
            <a:pPr lvl="1"/>
            <a:r>
              <a:rPr lang="zh-CN" altLang="en-US" sz="2600" dirty="0" smtClean="0"/>
              <a:t>显示卡</a:t>
            </a:r>
            <a:endParaRPr lang="en-US" altLang="zh-CN" sz="2600" dirty="0" smtClean="0"/>
          </a:p>
          <a:p>
            <a:pPr lvl="2"/>
            <a:r>
              <a:rPr lang="en-US" altLang="zh-CN" dirty="0" err="1" smtClean="0"/>
              <a:t>nVidia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ATI (now AMD)</a:t>
            </a:r>
            <a:r>
              <a:rPr lang="zh-CN" altLang="en-US" dirty="0" smtClean="0"/>
              <a:t>是主要制造商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Intel</a:t>
            </a:r>
            <a:r>
              <a:rPr lang="zh-CN" altLang="en-US" dirty="0" smtClean="0"/>
              <a:t>准备通过</a:t>
            </a:r>
            <a:r>
              <a:rPr lang="en-US" altLang="zh-CN" dirty="0" err="1" smtClean="0"/>
              <a:t>Larrabee</a:t>
            </a:r>
            <a:r>
              <a:rPr lang="zh-CN" altLang="en-US" dirty="0" smtClean="0"/>
              <a:t>进入这一市场</a:t>
            </a:r>
          </a:p>
          <a:p>
            <a:pPr lvl="1"/>
            <a:r>
              <a:rPr lang="zh-CN" altLang="en-US" dirty="0" smtClean="0"/>
              <a:t>主板集成</a:t>
            </a:r>
            <a:r>
              <a:rPr lang="en-US" altLang="zh-CN" dirty="0" smtClean="0"/>
              <a:t>Intel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2130" y="3643314"/>
            <a:ext cx="3571870" cy="2857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4429132"/>
            <a:ext cx="2414502" cy="1495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直接箭头连接符 6"/>
          <p:cNvCxnSpPr/>
          <p:nvPr/>
        </p:nvCxnSpPr>
        <p:spPr>
          <a:xfrm flipV="1">
            <a:off x="5072066" y="4786322"/>
            <a:ext cx="642942" cy="428628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714488"/>
            <a:ext cx="2028825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000504"/>
            <a:ext cx="77914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14348" y="5786454"/>
            <a:ext cx="788869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 smtClean="0"/>
              <a:t>C</a:t>
            </a:r>
            <a:r>
              <a:rPr lang="zh-CN" altLang="en-US" sz="2000" dirty="0" smtClean="0"/>
              <a:t>语言采用行优先的方式，以一维连续线性地址空间，存储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维数组，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Host</a:t>
            </a:r>
            <a:r>
              <a:rPr lang="zh-CN" altLang="en-US" dirty="0" smtClean="0"/>
              <a:t>端（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）计算矩阵乘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06" y="1142984"/>
            <a:ext cx="7072362" cy="5000660"/>
          </a:xfrm>
          <a:ln>
            <a:solidFill>
              <a:schemeClr val="tx1"/>
            </a:solidFill>
            <a:prstDash val="dash"/>
          </a:ln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altLang="zh-CN" b="1" dirty="0" smtClean="0"/>
              <a:t>// Matrix multiplication on the (CPU) host</a:t>
            </a:r>
          </a:p>
          <a:p>
            <a:pPr>
              <a:buNone/>
            </a:pPr>
            <a:r>
              <a:rPr lang="en-US" altLang="zh-CN" dirty="0" smtClean="0"/>
              <a:t>void </a:t>
            </a:r>
            <a:r>
              <a:rPr lang="en-US" altLang="zh-CN" dirty="0" err="1" smtClean="0"/>
              <a:t>MatrixMulOnHost</a:t>
            </a:r>
            <a:r>
              <a:rPr lang="en-US" altLang="zh-CN" dirty="0" smtClean="0"/>
              <a:t>(float* M, float* N, float* P,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Width)</a:t>
            </a:r>
          </a:p>
          <a:p>
            <a:pPr>
              <a:buNone/>
            </a:pPr>
            <a:r>
              <a:rPr lang="en-US" altLang="zh-CN" dirty="0" smtClean="0"/>
              <a:t>{</a:t>
            </a:r>
          </a:p>
          <a:p>
            <a:pPr>
              <a:buNone/>
            </a:pPr>
            <a:r>
              <a:rPr lang="nn-NO" altLang="zh-CN" dirty="0" smtClean="0"/>
              <a:t>	for (int i = 0; i &lt; Width; ++i)</a:t>
            </a:r>
          </a:p>
          <a:p>
            <a:pPr>
              <a:buNone/>
            </a:pPr>
            <a:r>
              <a:rPr lang="en-US" altLang="zh-CN" dirty="0" smtClean="0"/>
              <a:t>	    for 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j = 0; j &lt; Width; ++j) {</a:t>
            </a:r>
          </a:p>
          <a:p>
            <a:pPr>
              <a:buNone/>
            </a:pPr>
            <a:r>
              <a:rPr lang="en-US" altLang="zh-CN" dirty="0" smtClean="0"/>
              <a:t>		double sum = 0;</a:t>
            </a:r>
          </a:p>
          <a:p>
            <a:pPr>
              <a:buNone/>
            </a:pPr>
            <a:r>
              <a:rPr lang="en-US" altLang="zh-CN" dirty="0" smtClean="0"/>
              <a:t>		for 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k = 0; k &lt; Width; ++k) {</a:t>
            </a:r>
          </a:p>
          <a:p>
            <a:pPr>
              <a:buNone/>
            </a:pPr>
            <a:r>
              <a:rPr lang="en-US" altLang="zh-CN" dirty="0" smtClean="0"/>
              <a:t>	               double a = M[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* width + k];</a:t>
            </a:r>
          </a:p>
          <a:p>
            <a:pPr>
              <a:buNone/>
            </a:pPr>
            <a:r>
              <a:rPr lang="en-US" altLang="zh-CN" dirty="0" smtClean="0"/>
              <a:t>		      double b = N[k * width + j];</a:t>
            </a:r>
          </a:p>
          <a:p>
            <a:pPr>
              <a:buNone/>
            </a:pPr>
            <a:r>
              <a:rPr lang="en-US" altLang="zh-CN" dirty="0" smtClean="0"/>
              <a:t>		      sum += a * b;</a:t>
            </a:r>
          </a:p>
          <a:p>
            <a:pPr>
              <a:buNone/>
            </a:pPr>
            <a:r>
              <a:rPr lang="en-US" altLang="zh-CN" dirty="0" smtClean="0"/>
              <a:t>		}</a:t>
            </a:r>
          </a:p>
          <a:p>
            <a:pPr>
              <a:buNone/>
            </a:pPr>
            <a:r>
              <a:rPr lang="en-US" altLang="zh-CN" dirty="0" smtClean="0"/>
              <a:t>	P[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* Width + j] = sum;</a:t>
            </a:r>
          </a:p>
          <a:p>
            <a:pPr>
              <a:buNone/>
            </a:pPr>
            <a:r>
              <a:rPr lang="en-US" altLang="zh-CN" dirty="0" smtClean="0"/>
              <a:t>	}</a:t>
            </a:r>
          </a:p>
          <a:p>
            <a:pPr>
              <a:buNone/>
            </a:pP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091019" y="4246585"/>
            <a:ext cx="2468562" cy="2468563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</a:ln>
        </p:spPr>
        <p:txBody>
          <a:bodyPr/>
          <a:lstStyle/>
          <a:p>
            <a:pPr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A</a:t>
            </a:r>
            <a:endParaRPr lang="en-US" altLang="zh-CN" sz="1600">
              <a:solidFill>
                <a:schemeClr val="bg1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604031" y="1731985"/>
            <a:ext cx="2468563" cy="24685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969696"/>
            </a:solidFill>
            <a:miter lim="800000"/>
          </a:ln>
        </p:spPr>
        <p:txBody>
          <a:bodyPr/>
          <a:lstStyle/>
          <a:p>
            <a:pPr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B</a:t>
            </a:r>
            <a:endParaRPr lang="en-US" altLang="zh-CN" sz="1600">
              <a:solidFill>
                <a:schemeClr val="bg1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604031" y="4246585"/>
            <a:ext cx="2468563" cy="24685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solidFill>
              <a:srgbClr val="969696"/>
            </a:solidFill>
            <a:miter lim="800000"/>
          </a:ln>
          <a:effectLst/>
        </p:spPr>
        <p:txBody>
          <a:bodyPr/>
          <a:lstStyle/>
          <a:p>
            <a:pPr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C</a:t>
            </a:r>
            <a:endParaRPr lang="en-US" altLang="zh-CN" sz="1600">
              <a:solidFill>
                <a:schemeClr val="bg1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975631" y="1731985"/>
            <a:ext cx="53975" cy="2468563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91440" rIns="0" bIns="0"/>
          <a:lstStyle/>
          <a:p>
            <a:pPr eaLnBrk="1" hangingPunct="1"/>
            <a:endParaRPr lang="zh-CN" altLang="en-US" sz="160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8031194" y="4200548"/>
            <a:ext cx="1587" cy="1417637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7975631" y="4170385"/>
            <a:ext cx="0" cy="1417638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 flipH="1" flipV="1">
            <a:off x="6604031" y="6565923"/>
            <a:ext cx="2468563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091019" y="5618185"/>
            <a:ext cx="2468562" cy="55563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91440" rIns="0" bIns="0"/>
          <a:lstStyle/>
          <a:p>
            <a:pPr eaLnBrk="1" hangingPunct="1"/>
            <a:endParaRPr lang="zh-CN" altLang="en-US" sz="160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7975631" y="5618185"/>
            <a:ext cx="55563" cy="53975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91440" rIns="0" bIns="0"/>
          <a:lstStyle/>
          <a:p>
            <a:pPr eaLnBrk="1" hangingPunct="1"/>
            <a:endParaRPr lang="zh-CN" altLang="en-US" sz="1600">
              <a:latin typeface="Arial Narrow" panose="020B0606020202030204" pitchFamily="34" charset="0"/>
              <a:ea typeface="宋体" panose="02010600030101010101" pitchFamily="2" charset="-122"/>
            </a:endParaRPr>
          </a:p>
          <a:p>
            <a:pPr eaLnBrk="1" hangingPunct="1"/>
            <a:endParaRPr lang="zh-CN" altLang="en-US" sz="1600">
              <a:latin typeface="Arial Narrow" panose="020B0606020202030204" pitchFamily="34" charset="0"/>
              <a:ea typeface="宋体" panose="02010600030101010101" pitchFamily="2" charset="-122"/>
            </a:endParaRPr>
          </a:p>
          <a:p>
            <a:pPr eaLnBrk="1" hangingPunct="1"/>
            <a:endParaRPr lang="zh-CN" altLang="en-US" sz="160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6548469" y="5618185"/>
            <a:ext cx="1417637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6548469" y="5672160"/>
            <a:ext cx="1417637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rot="-10800000">
            <a:off x="8921781" y="1728810"/>
            <a:ext cx="4763" cy="2468563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rot="-10800000">
            <a:off x="8921781" y="4246585"/>
            <a:ext cx="4763" cy="2468563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H="1" flipV="1">
            <a:off x="4091019" y="6565923"/>
            <a:ext cx="2468562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 rot="-5400000">
            <a:off x="8504269" y="2835297"/>
            <a:ext cx="5461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WIDTH</a:t>
            </a: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 rot="-5400000">
            <a:off x="8504269" y="5349897"/>
            <a:ext cx="5461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WIDTH</a:t>
            </a: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5041931" y="6300810"/>
            <a:ext cx="5461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WIDTH</a:t>
            </a: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7499381" y="6299223"/>
            <a:ext cx="5461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WIDTH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>
                <a:ea typeface="宋体" panose="02010600030101010101" pitchFamily="2" charset="-122"/>
              </a:rPr>
              <a:t>实例</a:t>
            </a:r>
            <a:r>
              <a:rPr lang="en-US" altLang="zh-CN" smtClean="0">
                <a:ea typeface="宋体" panose="02010600030101010101" pitchFamily="2" charset="-122"/>
              </a:rPr>
              <a:t>2: </a:t>
            </a:r>
            <a:r>
              <a:rPr lang="zh-CN" altLang="en-US" smtClean="0">
                <a:ea typeface="宋体" panose="02010600030101010101" pitchFamily="2" charset="-122"/>
              </a:rPr>
              <a:t>矩阵相乘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282" y="1214422"/>
            <a:ext cx="6000792" cy="464347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400" dirty="0" smtClean="0"/>
              <a:t>矩阵数据类型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zh-CN" altLang="en-US" sz="2400" dirty="0" smtClean="0"/>
              <a:t>单精度浮点数</a:t>
            </a:r>
          </a:p>
          <a:p>
            <a:pPr>
              <a:lnSpc>
                <a:spcPct val="80000"/>
              </a:lnSpc>
            </a:pPr>
            <a:r>
              <a:rPr lang="en-US" altLang="zh-CN" sz="2400" dirty="0" smtClean="0"/>
              <a:t>width </a:t>
            </a:r>
            <a:r>
              <a:rPr lang="en-US" altLang="zh-CN" sz="2400" dirty="0" smtClean="0">
                <a:sym typeface="Symbol" panose="05050102010706020507" pitchFamily="18" charset="2"/>
              </a:rPr>
              <a:t></a:t>
            </a:r>
            <a:r>
              <a:rPr lang="en-US" altLang="zh-CN" sz="2400" dirty="0" smtClean="0"/>
              <a:t> height</a:t>
            </a:r>
            <a:r>
              <a:rPr lang="zh-CN" altLang="en-US" sz="2400" dirty="0" smtClean="0"/>
              <a:t>个元素</a:t>
            </a:r>
          </a:p>
          <a:p>
            <a:pPr>
              <a:lnSpc>
                <a:spcPct val="80000"/>
              </a:lnSpc>
            </a:pPr>
            <a:r>
              <a:rPr lang="zh-CN" altLang="en-US" sz="2400" dirty="0" smtClean="0"/>
              <a:t>矩阵元素在</a:t>
            </a:r>
            <a:r>
              <a:rPr lang="en-US" altLang="zh-CN" sz="2400" dirty="0" smtClean="0"/>
              <a:t>elements</a:t>
            </a:r>
            <a:r>
              <a:rPr lang="zh-CN" altLang="en-US" sz="2400" dirty="0" smtClean="0"/>
              <a:t>中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/>
              <a:t>1-D</a:t>
            </a:r>
            <a:r>
              <a:rPr lang="zh-CN" altLang="en-US" sz="2000" dirty="0" smtClean="0"/>
              <a:t>数组存放矩阵数据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 smtClean="0"/>
              <a:t>Row-major storage</a:t>
            </a:r>
          </a:p>
          <a:p>
            <a:pPr>
              <a:lnSpc>
                <a:spcPct val="80000"/>
              </a:lnSpc>
            </a:pPr>
            <a:endParaRPr lang="en-US" altLang="zh-CN" sz="2400" dirty="0" smtClean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0" dirty="0" err="1" smtClean="0"/>
              <a:t>typedef</a:t>
            </a:r>
            <a:r>
              <a:rPr lang="en-US" altLang="zh-CN" sz="2000" b="0" dirty="0" smtClean="0"/>
              <a:t> </a:t>
            </a:r>
            <a:r>
              <a:rPr lang="en-US" altLang="zh-CN" sz="2000" b="0" dirty="0" err="1" smtClean="0"/>
              <a:t>struct</a:t>
            </a:r>
            <a:r>
              <a:rPr lang="en-US" altLang="zh-CN" sz="2000" b="0" dirty="0" smtClean="0"/>
              <a:t>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0" dirty="0" smtClean="0"/>
              <a:t>    </a:t>
            </a:r>
            <a:r>
              <a:rPr lang="en-US" altLang="zh-CN" sz="2000" b="0" dirty="0" err="1" smtClean="0"/>
              <a:t>int</a:t>
            </a:r>
            <a:r>
              <a:rPr lang="en-US" altLang="zh-CN" sz="2000" b="0" dirty="0" smtClean="0"/>
              <a:t> width;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0" dirty="0" smtClean="0"/>
              <a:t>    </a:t>
            </a:r>
            <a:r>
              <a:rPr lang="en-US" altLang="zh-CN" sz="2000" b="0" dirty="0" err="1" smtClean="0"/>
              <a:t>int</a:t>
            </a:r>
            <a:r>
              <a:rPr lang="en-US" altLang="zh-CN" sz="2000" b="0" dirty="0" smtClean="0"/>
              <a:t> height;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0" dirty="0" smtClean="0"/>
              <a:t>    float* elements;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0" dirty="0" smtClean="0"/>
              <a:t>} Matrix;</a:t>
            </a:r>
            <a:endParaRPr lang="zh-CN" altLang="en-US" sz="2400" dirty="0" smtClean="0"/>
          </a:p>
        </p:txBody>
      </p:sp>
      <p:sp>
        <p:nvSpPr>
          <p:cNvPr id="186372" name="Text Box 4"/>
          <p:cNvSpPr txBox="1">
            <a:spLocks noChangeArrowheads="1"/>
          </p:cNvSpPr>
          <p:nvPr/>
        </p:nvSpPr>
        <p:spPr bwMode="auto">
          <a:xfrm>
            <a:off x="3376639" y="3875073"/>
            <a:ext cx="2468562" cy="2468563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</a:ln>
        </p:spPr>
        <p:txBody>
          <a:bodyPr/>
          <a:lstStyle/>
          <a:p>
            <a:pPr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A</a:t>
            </a:r>
            <a:endParaRPr lang="en-US" altLang="zh-CN" sz="1600">
              <a:solidFill>
                <a:schemeClr val="bg1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86373" name="Text Box 5"/>
          <p:cNvSpPr txBox="1">
            <a:spLocks noChangeArrowheads="1"/>
          </p:cNvSpPr>
          <p:nvPr/>
        </p:nvSpPr>
        <p:spPr bwMode="auto">
          <a:xfrm>
            <a:off x="5889651" y="1360473"/>
            <a:ext cx="2468563" cy="2468563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</a:ln>
        </p:spPr>
        <p:txBody>
          <a:bodyPr/>
          <a:lstStyle/>
          <a:p>
            <a:pPr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B</a:t>
            </a:r>
            <a:endParaRPr lang="en-US" altLang="zh-CN" sz="1600">
              <a:solidFill>
                <a:schemeClr val="bg1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86374" name="Text Box 6"/>
          <p:cNvSpPr txBox="1">
            <a:spLocks noChangeArrowheads="1"/>
          </p:cNvSpPr>
          <p:nvPr/>
        </p:nvSpPr>
        <p:spPr bwMode="auto">
          <a:xfrm>
            <a:off x="5889651" y="3875073"/>
            <a:ext cx="2468563" cy="2468563"/>
          </a:xfrm>
          <a:prstGeom prst="rect">
            <a:avLst/>
          </a:prstGeom>
          <a:solidFill>
            <a:srgbClr val="99FF66"/>
          </a:solidFill>
          <a:ln w="9525" algn="ctr">
            <a:solidFill>
              <a:srgbClr val="969696"/>
            </a:solidFill>
            <a:miter lim="800000"/>
          </a:ln>
          <a:effectLst/>
        </p:spPr>
        <p:txBody>
          <a:bodyPr/>
          <a:lstStyle/>
          <a:p>
            <a:pPr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C</a:t>
            </a:r>
            <a:endParaRPr lang="en-US" altLang="zh-CN" sz="1600">
              <a:solidFill>
                <a:schemeClr val="bg1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86375" name="Text Box 7"/>
          <p:cNvSpPr txBox="1">
            <a:spLocks noChangeArrowheads="1"/>
          </p:cNvSpPr>
          <p:nvPr/>
        </p:nvSpPr>
        <p:spPr bwMode="auto">
          <a:xfrm>
            <a:off x="7261251" y="1360473"/>
            <a:ext cx="53975" cy="2468563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91440" rIns="0" bIns="0"/>
          <a:lstStyle/>
          <a:p>
            <a:pPr eaLnBrk="1" hangingPunct="1"/>
            <a:endParaRPr lang="zh-CN" altLang="en-US" sz="160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86376" name="Line 8"/>
          <p:cNvSpPr>
            <a:spLocks noChangeShapeType="1"/>
          </p:cNvSpPr>
          <p:nvPr/>
        </p:nvSpPr>
        <p:spPr bwMode="auto">
          <a:xfrm>
            <a:off x="7316814" y="3829036"/>
            <a:ext cx="1587" cy="1417637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377" name="Line 9"/>
          <p:cNvSpPr>
            <a:spLocks noChangeShapeType="1"/>
          </p:cNvSpPr>
          <p:nvPr/>
        </p:nvSpPr>
        <p:spPr bwMode="auto">
          <a:xfrm>
            <a:off x="7261251" y="3798873"/>
            <a:ext cx="0" cy="1417638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6378" name="Line 10"/>
          <p:cNvSpPr>
            <a:spLocks noChangeShapeType="1"/>
          </p:cNvSpPr>
          <p:nvPr/>
        </p:nvSpPr>
        <p:spPr bwMode="auto">
          <a:xfrm flipH="1" flipV="1">
            <a:off x="5889651" y="6194411"/>
            <a:ext cx="2468563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379" name="Text Box 11"/>
          <p:cNvSpPr txBox="1">
            <a:spLocks noChangeArrowheads="1"/>
          </p:cNvSpPr>
          <p:nvPr/>
        </p:nvSpPr>
        <p:spPr bwMode="auto">
          <a:xfrm>
            <a:off x="3376639" y="5246673"/>
            <a:ext cx="2468562" cy="55563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91440" rIns="0" bIns="0"/>
          <a:lstStyle/>
          <a:p>
            <a:pPr eaLnBrk="1" hangingPunct="1"/>
            <a:endParaRPr lang="zh-CN" altLang="en-US" sz="160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86380" name="Text Box 12"/>
          <p:cNvSpPr txBox="1">
            <a:spLocks noChangeArrowheads="1"/>
          </p:cNvSpPr>
          <p:nvPr/>
        </p:nvSpPr>
        <p:spPr bwMode="auto">
          <a:xfrm>
            <a:off x="7261251" y="5246673"/>
            <a:ext cx="55563" cy="53975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91440" rIns="0" bIns="0"/>
          <a:lstStyle/>
          <a:p>
            <a:pPr eaLnBrk="1" hangingPunct="1"/>
            <a:endParaRPr lang="zh-CN" altLang="en-US" sz="1600">
              <a:latin typeface="Arial Narrow" panose="020B0606020202030204" pitchFamily="34" charset="0"/>
              <a:ea typeface="宋体" panose="02010600030101010101" pitchFamily="2" charset="-122"/>
            </a:endParaRPr>
          </a:p>
          <a:p>
            <a:pPr eaLnBrk="1" hangingPunct="1"/>
            <a:endParaRPr lang="zh-CN" altLang="en-US" sz="1600">
              <a:latin typeface="Arial Narrow" panose="020B0606020202030204" pitchFamily="34" charset="0"/>
              <a:ea typeface="宋体" panose="02010600030101010101" pitchFamily="2" charset="-122"/>
            </a:endParaRPr>
          </a:p>
          <a:p>
            <a:pPr eaLnBrk="1" hangingPunct="1"/>
            <a:endParaRPr lang="zh-CN" altLang="en-US" sz="160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86381" name="Line 13"/>
          <p:cNvSpPr>
            <a:spLocks noChangeShapeType="1"/>
          </p:cNvSpPr>
          <p:nvPr/>
        </p:nvSpPr>
        <p:spPr bwMode="auto">
          <a:xfrm>
            <a:off x="5834089" y="5246673"/>
            <a:ext cx="1417637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382" name="Line 14"/>
          <p:cNvSpPr>
            <a:spLocks noChangeShapeType="1"/>
          </p:cNvSpPr>
          <p:nvPr/>
        </p:nvSpPr>
        <p:spPr bwMode="auto">
          <a:xfrm>
            <a:off x="5834089" y="5300648"/>
            <a:ext cx="1417637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383" name="Line 15"/>
          <p:cNvSpPr>
            <a:spLocks noChangeShapeType="1"/>
          </p:cNvSpPr>
          <p:nvPr/>
        </p:nvSpPr>
        <p:spPr bwMode="auto">
          <a:xfrm rot="-10800000">
            <a:off x="8140726" y="1357298"/>
            <a:ext cx="4763" cy="2468563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384" name="Line 16"/>
          <p:cNvSpPr>
            <a:spLocks noChangeShapeType="1"/>
          </p:cNvSpPr>
          <p:nvPr/>
        </p:nvSpPr>
        <p:spPr bwMode="auto">
          <a:xfrm rot="-10800000">
            <a:off x="8207401" y="3875073"/>
            <a:ext cx="4763" cy="2468563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385" name="Line 17"/>
          <p:cNvSpPr>
            <a:spLocks noChangeShapeType="1"/>
          </p:cNvSpPr>
          <p:nvPr/>
        </p:nvSpPr>
        <p:spPr bwMode="auto">
          <a:xfrm flipH="1" flipV="1">
            <a:off x="3376639" y="6194411"/>
            <a:ext cx="2468562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6386" name="Text Box 18"/>
          <p:cNvSpPr txBox="1">
            <a:spLocks noChangeArrowheads="1"/>
          </p:cNvSpPr>
          <p:nvPr/>
        </p:nvSpPr>
        <p:spPr bwMode="auto">
          <a:xfrm rot="-5400000">
            <a:off x="7221564" y="2462198"/>
            <a:ext cx="1679575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WM.width = N.heightI</a:t>
            </a:r>
          </a:p>
        </p:txBody>
      </p:sp>
      <p:sp>
        <p:nvSpPr>
          <p:cNvPr id="186387" name="Text Box 19"/>
          <p:cNvSpPr txBox="1">
            <a:spLocks noChangeArrowheads="1"/>
          </p:cNvSpPr>
          <p:nvPr/>
        </p:nvSpPr>
        <p:spPr bwMode="auto">
          <a:xfrm rot="-5400000">
            <a:off x="7700989" y="4940285"/>
            <a:ext cx="6858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M.height</a:t>
            </a:r>
          </a:p>
        </p:txBody>
      </p:sp>
      <p:sp>
        <p:nvSpPr>
          <p:cNvPr id="186388" name="Text Box 20"/>
          <p:cNvSpPr txBox="1">
            <a:spLocks noChangeArrowheads="1"/>
          </p:cNvSpPr>
          <p:nvPr/>
        </p:nvSpPr>
        <p:spPr bwMode="auto">
          <a:xfrm>
            <a:off x="4291039" y="5910248"/>
            <a:ext cx="620712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M.width</a:t>
            </a:r>
          </a:p>
        </p:txBody>
      </p:sp>
      <p:sp>
        <p:nvSpPr>
          <p:cNvPr id="186389" name="Text Box 21"/>
          <p:cNvSpPr txBox="1">
            <a:spLocks noChangeArrowheads="1"/>
          </p:cNvSpPr>
          <p:nvPr/>
        </p:nvSpPr>
        <p:spPr bwMode="auto">
          <a:xfrm>
            <a:off x="6758014" y="5908661"/>
            <a:ext cx="601662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N.width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CUDA Implementation – Kernel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dirty="0" smtClean="0">
                <a:solidFill>
                  <a:schemeClr val="hlink"/>
                </a:solidFill>
                <a:ea typeface="宋体" panose="02010600030101010101" pitchFamily="2" charset="-122"/>
              </a:rPr>
              <a:t>// Matrix multiplication kernel – thread specification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dirty="0" smtClean="0">
                <a:solidFill>
                  <a:srgbClr val="FF0000"/>
                </a:solidFill>
                <a:ea typeface="宋体" panose="02010600030101010101" pitchFamily="2" charset="-122"/>
              </a:rPr>
              <a:t>__global__ </a:t>
            </a:r>
            <a:r>
              <a:rPr lang="en-US" altLang="zh-CN" sz="2800" dirty="0" smtClean="0">
                <a:ea typeface="宋体" panose="02010600030101010101" pitchFamily="2" charset="-122"/>
              </a:rPr>
              <a:t>void </a:t>
            </a:r>
            <a:r>
              <a:rPr lang="en-US" altLang="zh-CN" sz="2800" dirty="0" err="1" smtClean="0">
                <a:ea typeface="宋体" panose="02010600030101010101" pitchFamily="2" charset="-122"/>
              </a:rPr>
              <a:t>Muld</a:t>
            </a:r>
            <a:r>
              <a:rPr lang="en-US" altLang="zh-CN" sz="2800" dirty="0" smtClean="0">
                <a:ea typeface="宋体" panose="02010600030101010101" pitchFamily="2" charset="-122"/>
              </a:rPr>
              <a:t> (float* Ad, float* </a:t>
            </a:r>
            <a:r>
              <a:rPr lang="en-US" altLang="zh-CN" sz="2800" dirty="0" err="1" smtClean="0">
                <a:ea typeface="宋体" panose="02010600030101010101" pitchFamily="2" charset="-122"/>
              </a:rPr>
              <a:t>Bd</a:t>
            </a:r>
            <a:r>
              <a:rPr lang="en-US" altLang="zh-CN" sz="2800" dirty="0" smtClean="0">
                <a:ea typeface="宋体" panose="02010600030101010101" pitchFamily="2" charset="-122"/>
              </a:rPr>
              <a:t>, float* </a:t>
            </a:r>
            <a:r>
              <a:rPr lang="en-US" altLang="zh-CN" sz="2800" dirty="0" err="1" smtClean="0">
                <a:ea typeface="宋体" panose="02010600030101010101" pitchFamily="2" charset="-122"/>
              </a:rPr>
              <a:t>Cd</a:t>
            </a:r>
            <a:r>
              <a:rPr lang="en-US" altLang="zh-CN" sz="2800" dirty="0" smtClean="0">
                <a:ea typeface="宋体" panose="02010600030101010101" pitchFamily="2" charset="-122"/>
              </a:rPr>
              <a:t>, </a:t>
            </a:r>
            <a:r>
              <a:rPr lang="en-US" altLang="zh-CN" sz="2800" dirty="0" err="1" smtClean="0">
                <a:ea typeface="宋体" panose="02010600030101010101" pitchFamily="2" charset="-122"/>
              </a:rPr>
              <a:t>int</a:t>
            </a:r>
            <a:r>
              <a:rPr lang="en-US" altLang="zh-CN" sz="2800" dirty="0" smtClean="0">
                <a:ea typeface="宋体" panose="02010600030101010101" pitchFamily="2" charset="-122"/>
              </a:rPr>
              <a:t> width)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dirty="0" smtClean="0">
                <a:ea typeface="宋体" panose="02010600030101010101" pitchFamily="2" charset="-122"/>
              </a:rPr>
              <a:t>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dirty="0" smtClean="0">
                <a:ea typeface="宋体" panose="02010600030101010101" pitchFamily="2" charset="-122"/>
              </a:rPr>
              <a:t>    </a:t>
            </a:r>
            <a:r>
              <a:rPr lang="en-US" altLang="zh-CN" sz="2800" dirty="0" smtClean="0">
                <a:solidFill>
                  <a:schemeClr val="hlink"/>
                </a:solidFill>
                <a:ea typeface="宋体" panose="02010600030101010101" pitchFamily="2" charset="-122"/>
              </a:rPr>
              <a:t>// 2D Thread ID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dirty="0" smtClean="0">
                <a:ea typeface="宋体" panose="02010600030101010101" pitchFamily="2" charset="-122"/>
              </a:rPr>
              <a:t>    </a:t>
            </a:r>
            <a:r>
              <a:rPr lang="en-US" altLang="zh-CN" sz="2800" dirty="0" err="1" smtClean="0">
                <a:ea typeface="宋体" panose="02010600030101010101" pitchFamily="2" charset="-122"/>
              </a:rPr>
              <a:t>int</a:t>
            </a:r>
            <a:r>
              <a:rPr lang="en-US" altLang="zh-CN" sz="2800" dirty="0" smtClean="0"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ea typeface="宋体" panose="02010600030101010101" pitchFamily="2" charset="-122"/>
              </a:rPr>
              <a:t>tx</a:t>
            </a:r>
            <a:r>
              <a:rPr lang="en-US" altLang="zh-CN" sz="2800" dirty="0" smtClean="0">
                <a:ea typeface="宋体" panose="02010600030101010101" pitchFamily="2" charset="-122"/>
              </a:rPr>
              <a:t> = </a:t>
            </a:r>
            <a:r>
              <a:rPr lang="en-US" altLang="zh-CN" sz="2800" dirty="0" err="1" smtClean="0">
                <a:ea typeface="宋体" panose="02010600030101010101" pitchFamily="2" charset="-122"/>
              </a:rPr>
              <a:t>threadIdx.x</a:t>
            </a:r>
            <a:r>
              <a:rPr lang="en-US" altLang="zh-CN" sz="2800" dirty="0" smtClean="0"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dirty="0" smtClean="0">
                <a:ea typeface="宋体" panose="02010600030101010101" pitchFamily="2" charset="-122"/>
              </a:rPr>
              <a:t>    </a:t>
            </a:r>
            <a:r>
              <a:rPr lang="en-US" altLang="zh-CN" sz="2800" dirty="0" err="1" smtClean="0">
                <a:ea typeface="宋体" panose="02010600030101010101" pitchFamily="2" charset="-122"/>
              </a:rPr>
              <a:t>int</a:t>
            </a:r>
            <a:r>
              <a:rPr lang="en-US" altLang="zh-CN" sz="2800" dirty="0" smtClean="0">
                <a:ea typeface="宋体" panose="02010600030101010101" pitchFamily="2" charset="-122"/>
              </a:rPr>
              <a:t> </a:t>
            </a:r>
            <a:r>
              <a:rPr lang="en-US" altLang="zh-CN" sz="2800" dirty="0" err="1" smtClean="0">
                <a:ea typeface="宋体" panose="02010600030101010101" pitchFamily="2" charset="-122"/>
              </a:rPr>
              <a:t>ty</a:t>
            </a:r>
            <a:r>
              <a:rPr lang="en-US" altLang="zh-CN" sz="2800" dirty="0" smtClean="0">
                <a:ea typeface="宋体" panose="02010600030101010101" pitchFamily="2" charset="-122"/>
              </a:rPr>
              <a:t> = </a:t>
            </a:r>
            <a:r>
              <a:rPr lang="en-US" altLang="zh-CN" sz="2800" dirty="0" err="1" smtClean="0">
                <a:ea typeface="宋体" panose="02010600030101010101" pitchFamily="2" charset="-122"/>
              </a:rPr>
              <a:t>threadIdx.y</a:t>
            </a:r>
            <a:r>
              <a:rPr lang="en-US" altLang="zh-CN" sz="2800" dirty="0" smtClean="0"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dirty="0" smtClean="0">
                <a:ea typeface="宋体" panose="02010600030101010101" pitchFamily="2" charset="-122"/>
              </a:rPr>
              <a:t>   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dirty="0" smtClean="0">
                <a:ea typeface="宋体" panose="02010600030101010101" pitchFamily="2" charset="-122"/>
              </a:rPr>
              <a:t>    </a:t>
            </a:r>
            <a:r>
              <a:rPr lang="en-US" altLang="zh-CN" sz="2800" dirty="0" smtClean="0">
                <a:solidFill>
                  <a:schemeClr val="hlink"/>
                </a:solidFill>
                <a:ea typeface="宋体" panose="02010600030101010101" pitchFamily="2" charset="-122"/>
              </a:rPr>
              <a:t>// </a:t>
            </a:r>
            <a:r>
              <a:rPr lang="en-US" altLang="zh-CN" sz="28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cvalue</a:t>
            </a:r>
            <a:r>
              <a:rPr lang="en-US" altLang="zh-CN" sz="28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is used to store the element of the matrix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   // that is computed by the thread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800" dirty="0" smtClean="0">
                <a:ea typeface="宋体" panose="02010600030101010101" pitchFamily="2" charset="-122"/>
              </a:rPr>
              <a:t>    float </a:t>
            </a:r>
            <a:r>
              <a:rPr lang="en-US" altLang="zh-CN" sz="2800" dirty="0" err="1" smtClean="0">
                <a:ea typeface="宋体" panose="02010600030101010101" pitchFamily="2" charset="-122"/>
              </a:rPr>
              <a:t>cvalue</a:t>
            </a:r>
            <a:r>
              <a:rPr lang="en-US" altLang="zh-CN" sz="2800" dirty="0" smtClean="0">
                <a:ea typeface="宋体" panose="02010600030101010101" pitchFamily="2" charset="-122"/>
              </a:rPr>
              <a:t> = 0;</a:t>
            </a:r>
          </a:p>
          <a:p>
            <a:pPr>
              <a:lnSpc>
                <a:spcPct val="80000"/>
              </a:lnSpc>
            </a:pPr>
            <a:endParaRPr lang="zh-CN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CUDA Implementation – Kernel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81252" name="Text Box 4"/>
          <p:cNvSpPr txBox="1">
            <a:spLocks noChangeArrowheads="1"/>
          </p:cNvSpPr>
          <p:nvPr/>
        </p:nvSpPr>
        <p:spPr bwMode="auto">
          <a:xfrm>
            <a:off x="4078288" y="4205288"/>
            <a:ext cx="2468562" cy="2468562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</a:ln>
        </p:spPr>
        <p:txBody>
          <a:bodyPr/>
          <a:lstStyle/>
          <a:p>
            <a:pPr eaLnBrk="1" hangingPunct="1"/>
            <a:r>
              <a:rPr lang="en-US" altLang="zh-CN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lang="en-US" altLang="zh-CN" sz="18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1253" name="Text Box 5"/>
          <p:cNvSpPr txBox="1">
            <a:spLocks noChangeArrowheads="1"/>
          </p:cNvSpPr>
          <p:nvPr/>
        </p:nvSpPr>
        <p:spPr bwMode="auto">
          <a:xfrm>
            <a:off x="6591300" y="1690688"/>
            <a:ext cx="2468563" cy="24685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969696"/>
            </a:solidFill>
            <a:miter lim="800000"/>
          </a:ln>
        </p:spPr>
        <p:txBody>
          <a:bodyPr/>
          <a:lstStyle/>
          <a:p>
            <a:pPr eaLnBrk="1" hangingPunct="1"/>
            <a:r>
              <a:rPr lang="en-US" altLang="zh-CN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lang="en-US" altLang="zh-CN" sz="18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1254" name="Text Box 6"/>
          <p:cNvSpPr txBox="1">
            <a:spLocks noChangeArrowheads="1"/>
          </p:cNvSpPr>
          <p:nvPr/>
        </p:nvSpPr>
        <p:spPr bwMode="auto">
          <a:xfrm>
            <a:off x="6591300" y="4205288"/>
            <a:ext cx="2468563" cy="24685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rgbClr val="969696"/>
            </a:solidFill>
            <a:miter lim="800000"/>
          </a:ln>
          <a:effectLst/>
        </p:spPr>
        <p:txBody>
          <a:bodyPr/>
          <a:lstStyle/>
          <a:p>
            <a:pPr eaLnBrk="1" hangingPunct="1"/>
            <a:r>
              <a:rPr lang="en-US" altLang="zh-CN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lang="en-US" altLang="zh-CN" sz="18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7962900" y="1690688"/>
            <a:ext cx="53975" cy="2468562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91440" rIns="0" bIns="0"/>
          <a:lstStyle/>
          <a:p>
            <a:pPr eaLnBrk="1" hangingPunct="1"/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1256" name="Line 8"/>
          <p:cNvSpPr>
            <a:spLocks noChangeShapeType="1"/>
          </p:cNvSpPr>
          <p:nvPr/>
        </p:nvSpPr>
        <p:spPr bwMode="auto">
          <a:xfrm>
            <a:off x="8018463" y="4159250"/>
            <a:ext cx="1587" cy="1417638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1257" name="Line 9"/>
          <p:cNvSpPr>
            <a:spLocks noChangeShapeType="1"/>
          </p:cNvSpPr>
          <p:nvPr/>
        </p:nvSpPr>
        <p:spPr bwMode="auto">
          <a:xfrm>
            <a:off x="7962900" y="4129088"/>
            <a:ext cx="0" cy="1417637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1258" name="Line 10"/>
          <p:cNvSpPr>
            <a:spLocks noChangeShapeType="1"/>
          </p:cNvSpPr>
          <p:nvPr/>
        </p:nvSpPr>
        <p:spPr bwMode="auto">
          <a:xfrm flipH="1" flipV="1">
            <a:off x="6591300" y="6524625"/>
            <a:ext cx="2468563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1259" name="Text Box 11"/>
          <p:cNvSpPr txBox="1">
            <a:spLocks noChangeArrowheads="1"/>
          </p:cNvSpPr>
          <p:nvPr/>
        </p:nvSpPr>
        <p:spPr bwMode="auto">
          <a:xfrm>
            <a:off x="4078288" y="5576888"/>
            <a:ext cx="2468562" cy="55562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91440" rIns="0" bIns="0"/>
          <a:lstStyle/>
          <a:p>
            <a:pPr eaLnBrk="1" hangingPunct="1"/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1260" name="Text Box 12"/>
          <p:cNvSpPr txBox="1">
            <a:spLocks noChangeArrowheads="1"/>
          </p:cNvSpPr>
          <p:nvPr/>
        </p:nvSpPr>
        <p:spPr bwMode="auto">
          <a:xfrm>
            <a:off x="7962900" y="5576888"/>
            <a:ext cx="55563" cy="53975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91440" rIns="0" bIns="0"/>
          <a:lstStyle/>
          <a:p>
            <a:pPr eaLnBrk="1" hangingPunct="1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/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1261" name="Line 13"/>
          <p:cNvSpPr>
            <a:spLocks noChangeShapeType="1"/>
          </p:cNvSpPr>
          <p:nvPr/>
        </p:nvSpPr>
        <p:spPr bwMode="auto">
          <a:xfrm>
            <a:off x="6535738" y="5576888"/>
            <a:ext cx="1417637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1262" name="Line 14"/>
          <p:cNvSpPr>
            <a:spLocks noChangeShapeType="1"/>
          </p:cNvSpPr>
          <p:nvPr/>
        </p:nvSpPr>
        <p:spPr bwMode="auto">
          <a:xfrm>
            <a:off x="6535738" y="5630863"/>
            <a:ext cx="1417637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1263" name="Line 15"/>
          <p:cNvSpPr>
            <a:spLocks noChangeShapeType="1"/>
          </p:cNvSpPr>
          <p:nvPr/>
        </p:nvSpPr>
        <p:spPr bwMode="auto">
          <a:xfrm rot="-10800000">
            <a:off x="8909050" y="1687513"/>
            <a:ext cx="4763" cy="2468562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1264" name="Line 16"/>
          <p:cNvSpPr>
            <a:spLocks noChangeShapeType="1"/>
          </p:cNvSpPr>
          <p:nvPr/>
        </p:nvSpPr>
        <p:spPr bwMode="auto">
          <a:xfrm rot="-10800000">
            <a:off x="8909050" y="4205288"/>
            <a:ext cx="4763" cy="2468562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1265" name="Line 17"/>
          <p:cNvSpPr>
            <a:spLocks noChangeShapeType="1"/>
          </p:cNvSpPr>
          <p:nvPr/>
        </p:nvSpPr>
        <p:spPr bwMode="auto">
          <a:xfrm flipH="1" flipV="1">
            <a:off x="4078288" y="6524625"/>
            <a:ext cx="2468562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1266" name="Text Box 18"/>
          <p:cNvSpPr txBox="1">
            <a:spLocks noChangeArrowheads="1"/>
          </p:cNvSpPr>
          <p:nvPr/>
        </p:nvSpPr>
        <p:spPr bwMode="auto">
          <a:xfrm rot="-5400000">
            <a:off x="8510588" y="2794000"/>
            <a:ext cx="5461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WIDTH</a:t>
            </a:r>
          </a:p>
        </p:txBody>
      </p:sp>
      <p:sp>
        <p:nvSpPr>
          <p:cNvPr id="181267" name="Text Box 19"/>
          <p:cNvSpPr txBox="1">
            <a:spLocks noChangeArrowheads="1"/>
          </p:cNvSpPr>
          <p:nvPr/>
        </p:nvSpPr>
        <p:spPr bwMode="auto">
          <a:xfrm rot="-5400000">
            <a:off x="8510588" y="5308600"/>
            <a:ext cx="5461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WIDTH</a:t>
            </a:r>
          </a:p>
        </p:txBody>
      </p:sp>
      <p:sp>
        <p:nvSpPr>
          <p:cNvPr id="181268" name="Text Box 20"/>
          <p:cNvSpPr txBox="1">
            <a:spLocks noChangeArrowheads="1"/>
          </p:cNvSpPr>
          <p:nvPr/>
        </p:nvSpPr>
        <p:spPr bwMode="auto">
          <a:xfrm>
            <a:off x="5029200" y="6243638"/>
            <a:ext cx="5461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WIDTH</a:t>
            </a:r>
          </a:p>
        </p:txBody>
      </p:sp>
      <p:sp>
        <p:nvSpPr>
          <p:cNvPr id="181269" name="Text Box 21"/>
          <p:cNvSpPr txBox="1">
            <a:spLocks noChangeArrowheads="1"/>
          </p:cNvSpPr>
          <p:nvPr/>
        </p:nvSpPr>
        <p:spPr bwMode="auto">
          <a:xfrm>
            <a:off x="7486650" y="6242050"/>
            <a:ext cx="5461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WIDTH</a:t>
            </a:r>
          </a:p>
        </p:txBody>
      </p:sp>
      <p:sp>
        <p:nvSpPr>
          <p:cNvPr id="181270" name="Text Box 22"/>
          <p:cNvSpPr txBox="1">
            <a:spLocks noChangeArrowheads="1"/>
          </p:cNvSpPr>
          <p:nvPr/>
        </p:nvSpPr>
        <p:spPr bwMode="auto">
          <a:xfrm>
            <a:off x="8129588" y="4637088"/>
            <a:ext cx="314325" cy="336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600">
                <a:latin typeface="Arial Narrow" panose="020B0606020202030204" pitchFamily="34" charset="0"/>
                <a:ea typeface="宋体" panose="02010600030101010101" pitchFamily="2" charset="-122"/>
              </a:rPr>
              <a:t>ty</a:t>
            </a:r>
          </a:p>
        </p:txBody>
      </p:sp>
      <p:sp>
        <p:nvSpPr>
          <p:cNvPr id="181271" name="Text Box 23"/>
          <p:cNvSpPr txBox="1">
            <a:spLocks noChangeArrowheads="1"/>
          </p:cNvSpPr>
          <p:nvPr/>
        </p:nvSpPr>
        <p:spPr bwMode="auto">
          <a:xfrm>
            <a:off x="6986588" y="5627688"/>
            <a:ext cx="314325" cy="336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600">
                <a:latin typeface="Arial Narrow" panose="020B0606020202030204" pitchFamily="34" charset="0"/>
                <a:ea typeface="宋体" panose="02010600030101010101" pitchFamily="2" charset="-122"/>
              </a:rPr>
              <a:t>tx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06" y="1071546"/>
            <a:ext cx="5164138" cy="3163888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ea typeface="宋体" panose="02010600030101010101" pitchFamily="2" charset="-122"/>
              </a:rPr>
              <a:t>for (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int</a:t>
            </a:r>
            <a:r>
              <a:rPr lang="en-US" altLang="zh-CN" sz="2400" dirty="0" smtClean="0">
                <a:ea typeface="宋体" panose="02010600030101010101" pitchFamily="2" charset="-122"/>
              </a:rPr>
              <a:t> k = 0; k &lt; width; ++k)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>    {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>         float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ae</a:t>
            </a:r>
            <a:r>
              <a:rPr lang="en-US" altLang="zh-CN" sz="2400" dirty="0" smtClean="0">
                <a:ea typeface="宋体" panose="02010600030101010101" pitchFamily="2" charset="-122"/>
              </a:rPr>
              <a:t> = Ad[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ty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*</a:t>
            </a:r>
            <a:r>
              <a:rPr lang="en-US" altLang="zh-CN" sz="2400" dirty="0" smtClean="0">
                <a:ea typeface="宋体" panose="02010600030101010101" pitchFamily="2" charset="-122"/>
              </a:rPr>
              <a:t> width + k];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>         float be =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Bd</a:t>
            </a:r>
            <a:r>
              <a:rPr lang="en-US" altLang="zh-CN" sz="2400" dirty="0" smtClean="0">
                <a:ea typeface="宋体" panose="02010600030101010101" pitchFamily="2" charset="-122"/>
              </a:rPr>
              <a:t> [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tx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+</a:t>
            </a:r>
            <a:r>
              <a:rPr lang="en-US" altLang="zh-CN" sz="2400" dirty="0" smtClean="0">
                <a:ea typeface="宋体" panose="02010600030101010101" pitchFamily="2" charset="-122"/>
              </a:rPr>
              <a:t> k 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*</a:t>
            </a:r>
            <a:r>
              <a:rPr lang="en-US" altLang="zh-CN" sz="2400" dirty="0" smtClean="0">
                <a:ea typeface="宋体" panose="02010600030101010101" pitchFamily="2" charset="-122"/>
              </a:rPr>
              <a:t> width];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>        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cvalue</a:t>
            </a:r>
            <a:r>
              <a:rPr lang="en-US" altLang="zh-CN" sz="2400" dirty="0" smtClean="0">
                <a:ea typeface="宋体" panose="02010600030101010101" pitchFamily="2" charset="-122"/>
              </a:rPr>
              <a:t> +=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ae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*</a:t>
            </a:r>
            <a:r>
              <a:rPr lang="en-US" altLang="zh-CN" sz="2400" dirty="0" smtClean="0">
                <a:ea typeface="宋体" panose="02010600030101010101" pitchFamily="2" charset="-122"/>
              </a:rPr>
              <a:t> be;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>    }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>    </a:t>
            </a:r>
            <a:r>
              <a:rPr lang="en-US" altLang="zh-CN" sz="2400" dirty="0" smtClean="0">
                <a:solidFill>
                  <a:schemeClr val="hlink"/>
                </a:solidFill>
                <a:ea typeface="宋体" panose="02010600030101010101" pitchFamily="2" charset="-122"/>
              </a:rPr>
              <a:t>// Write the matrix to device memory;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   // each thread writes one element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>   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Cd</a:t>
            </a:r>
            <a:r>
              <a:rPr lang="en-US" altLang="zh-CN" sz="2400" dirty="0" smtClean="0">
                <a:ea typeface="宋体" panose="02010600030101010101" pitchFamily="2" charset="-122"/>
              </a:rPr>
              <a:t>[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ty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*</a:t>
            </a:r>
            <a:r>
              <a:rPr lang="en-US" altLang="zh-CN" sz="2400" dirty="0" smtClean="0">
                <a:ea typeface="宋体" panose="02010600030101010101" pitchFamily="2" charset="-122"/>
              </a:rPr>
              <a:t> width +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tx</a:t>
            </a:r>
            <a:r>
              <a:rPr lang="en-US" altLang="zh-CN" sz="2400" dirty="0" smtClean="0">
                <a:ea typeface="宋体" panose="02010600030101010101" pitchFamily="2" charset="-122"/>
              </a:rPr>
              <a:t>] =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cvalue</a:t>
            </a:r>
            <a:r>
              <a:rPr lang="en-US" altLang="zh-CN" sz="2400" dirty="0" smtClean="0"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>}</a:t>
            </a:r>
            <a:endParaRPr lang="zh-CN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CUDA Implementation – Host Side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72" y="1285860"/>
            <a:ext cx="7786742" cy="4572032"/>
          </a:xfr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// Matrix multiplication on the device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ea typeface="宋体" panose="02010600030101010101" pitchFamily="2" charset="-122"/>
              </a:rPr>
              <a:t>void 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Mul</a:t>
            </a:r>
            <a:r>
              <a:rPr lang="en-US" altLang="zh-CN" sz="2000" dirty="0" smtClean="0">
                <a:ea typeface="宋体" panose="02010600030101010101" pitchFamily="2" charset="-122"/>
              </a:rPr>
              <a:t>(const Matrix A, const Matrix B, Matrix C)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ea typeface="宋体" panose="02010600030101010101" pitchFamily="2" charset="-122"/>
              </a:rPr>
              <a:t>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ea typeface="宋体" panose="02010600030101010101" pitchFamily="2" charset="-122"/>
              </a:rPr>
              <a:t>    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int</a:t>
            </a:r>
            <a:r>
              <a:rPr lang="en-US" altLang="zh-CN" sz="2000" dirty="0" smtClean="0">
                <a:ea typeface="宋体" panose="02010600030101010101" pitchFamily="2" charset="-122"/>
              </a:rPr>
              <a:t> size = 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A.width</a:t>
            </a:r>
            <a:r>
              <a:rPr lang="en-US" altLang="zh-CN" sz="2000" dirty="0" smtClean="0"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z="2000" dirty="0" smtClean="0">
                <a:ea typeface="宋体" panose="02010600030101010101" pitchFamily="2" charset="-122"/>
              </a:rPr>
              <a:t> 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A.width</a:t>
            </a:r>
            <a:r>
              <a:rPr lang="en-US" altLang="zh-CN" sz="2000" dirty="0" smtClean="0"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 </a:t>
            </a:r>
            <a:r>
              <a:rPr lang="en-US" altLang="zh-CN" sz="2000" dirty="0" err="1" smtClean="0">
                <a:ea typeface="宋体" panose="02010600030101010101" pitchFamily="2" charset="-122"/>
                <a:sym typeface="Symbol" panose="05050102010706020507" pitchFamily="18" charset="2"/>
              </a:rPr>
              <a:t>sizeof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(float);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ea typeface="宋体" panose="02010600030101010101" pitchFamily="2" charset="-122"/>
              </a:rPr>
              <a:t>   </a:t>
            </a:r>
            <a:r>
              <a:rPr lang="en-US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// Load M and N to the device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ea typeface="宋体" panose="02010600030101010101" pitchFamily="2" charset="-122"/>
              </a:rPr>
              <a:t>    float *Ad, *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Bd</a:t>
            </a:r>
            <a:r>
              <a:rPr lang="en-US" altLang="zh-CN" sz="2000" dirty="0" smtClean="0">
                <a:ea typeface="宋体" panose="02010600030101010101" pitchFamily="2" charset="-122"/>
              </a:rPr>
              <a:t>, *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Cd</a:t>
            </a:r>
            <a:r>
              <a:rPr lang="en-US" altLang="zh-CN" sz="2000" dirty="0" smtClean="0"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ea typeface="宋体" panose="02010600030101010101" pitchFamily="2" charset="-122"/>
              </a:rPr>
              <a:t>    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cudaMalloc</a:t>
            </a:r>
            <a:r>
              <a:rPr lang="en-US" altLang="zh-CN" sz="2000" dirty="0" smtClean="0">
                <a:ea typeface="宋体" panose="02010600030101010101" pitchFamily="2" charset="-122"/>
              </a:rPr>
              <a:t>((void**)&amp;Ad, size);	//matrix stored in linear order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ea typeface="宋体" panose="02010600030101010101" pitchFamily="2" charset="-122"/>
              </a:rPr>
              <a:t>    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cudaMemcpy</a:t>
            </a:r>
            <a:r>
              <a:rPr lang="en-US" altLang="zh-CN" sz="2000" dirty="0" smtClean="0">
                <a:ea typeface="宋体" panose="02010600030101010101" pitchFamily="2" charset="-122"/>
              </a:rPr>
              <a:t>(Ad, 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A.elements</a:t>
            </a:r>
            <a:r>
              <a:rPr lang="en-US" altLang="zh-CN" sz="2000" dirty="0" smtClean="0">
                <a:ea typeface="宋体" panose="02010600030101010101" pitchFamily="2" charset="-122"/>
              </a:rPr>
              <a:t>, size, 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cudaMemcpyHostToDevice</a:t>
            </a:r>
            <a:r>
              <a:rPr lang="en-US" altLang="zh-CN" sz="2000" dirty="0" smtClean="0">
                <a:ea typeface="宋体" panose="02010600030101010101" pitchFamily="2" charset="-122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ea typeface="宋体" panose="02010600030101010101" pitchFamily="2" charset="-122"/>
              </a:rPr>
              <a:t>    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cudaMalloc</a:t>
            </a:r>
            <a:r>
              <a:rPr lang="en-US" altLang="zh-CN" sz="2000" dirty="0" smtClean="0">
                <a:ea typeface="宋体" panose="02010600030101010101" pitchFamily="2" charset="-122"/>
              </a:rPr>
              <a:t>((void**)&amp;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Bd</a:t>
            </a:r>
            <a:r>
              <a:rPr lang="en-US" altLang="zh-CN" sz="2000" dirty="0" smtClean="0">
                <a:ea typeface="宋体" panose="02010600030101010101" pitchFamily="2" charset="-122"/>
              </a:rPr>
              <a:t>, size);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ea typeface="宋体" panose="02010600030101010101" pitchFamily="2" charset="-122"/>
              </a:rPr>
              <a:t>    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cudaMemcpy</a:t>
            </a:r>
            <a:r>
              <a:rPr lang="en-US" altLang="zh-CN" sz="2000" dirty="0" smtClean="0">
                <a:ea typeface="宋体" panose="02010600030101010101" pitchFamily="2" charset="-122"/>
              </a:rPr>
              <a:t>(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Bd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B.elements</a:t>
            </a:r>
            <a:r>
              <a:rPr lang="en-US" altLang="zh-CN" sz="2000" dirty="0" smtClean="0">
                <a:ea typeface="宋体" panose="02010600030101010101" pitchFamily="2" charset="-122"/>
              </a:rPr>
              <a:t>, size, 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cudaMemcpyHostToDevice</a:t>
            </a:r>
            <a:r>
              <a:rPr lang="en-US" altLang="zh-CN" sz="2000" dirty="0" smtClean="0">
                <a:ea typeface="宋体" panose="02010600030101010101" pitchFamily="2" charset="-122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000" dirty="0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ea typeface="宋体" panose="02010600030101010101" pitchFamily="2" charset="-122"/>
              </a:rPr>
              <a:t>    </a:t>
            </a:r>
            <a:r>
              <a:rPr lang="en-US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// Allocate C on the device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ea typeface="宋体" panose="02010600030101010101" pitchFamily="2" charset="-122"/>
              </a:rPr>
              <a:t>    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cudaMalloc</a:t>
            </a:r>
            <a:r>
              <a:rPr lang="en-US" altLang="zh-CN" sz="2000" dirty="0" smtClean="0">
                <a:ea typeface="宋体" panose="02010600030101010101" pitchFamily="2" charset="-122"/>
              </a:rPr>
              <a:t>((void**)&amp;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Cd</a:t>
            </a:r>
            <a:r>
              <a:rPr lang="en-US" altLang="zh-CN" sz="2000" dirty="0" smtClean="0">
                <a:ea typeface="宋体" panose="02010600030101010101" pitchFamily="2" charset="-122"/>
              </a:rPr>
              <a:t>, size);</a:t>
            </a:r>
          </a:p>
          <a:p>
            <a:pPr>
              <a:lnSpc>
                <a:spcPct val="80000"/>
              </a:lnSpc>
            </a:pPr>
            <a:endParaRPr lang="zh-CN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宋体" panose="02010600030101010101" pitchFamily="2" charset="-122"/>
              </a:rPr>
              <a:t>CUDA Implementation – Host Side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282" y="1214422"/>
            <a:ext cx="8715436" cy="5286412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solidFill>
                  <a:schemeClr val="hlink"/>
                </a:solidFill>
                <a:ea typeface="宋体" panose="02010600030101010101" pitchFamily="2" charset="-122"/>
              </a:rPr>
              <a:t>// Launch the device computation threads!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   </a:t>
            </a:r>
            <a:r>
              <a:rPr lang="en-US" altLang="zh-CN" sz="2400" dirty="0" smtClean="0">
                <a:ea typeface="宋体" panose="02010600030101010101" pitchFamily="2" charset="-122"/>
              </a:rPr>
              <a:t>dim3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dimGrid</a:t>
            </a:r>
            <a:r>
              <a:rPr lang="en-US" altLang="zh-CN" sz="2400" dirty="0" smtClean="0">
                <a:ea typeface="宋体" panose="02010600030101010101" pitchFamily="2" charset="-122"/>
              </a:rPr>
              <a:t>(1);</a:t>
            </a:r>
            <a:endParaRPr lang="en-US" altLang="zh-CN" sz="2400" dirty="0" smtClean="0">
              <a:solidFill>
                <a:schemeClr val="hlink"/>
              </a:solidFill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>    dim3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dimBlock</a:t>
            </a:r>
            <a:r>
              <a:rPr lang="en-US" altLang="zh-CN" sz="2400" dirty="0" smtClean="0">
                <a:ea typeface="宋体" panose="02010600030101010101" pitchFamily="2" charset="-122"/>
              </a:rPr>
              <a:t>(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M.width</a:t>
            </a:r>
            <a:r>
              <a:rPr lang="en-US" altLang="zh-CN" sz="2400" dirty="0" smtClean="0">
                <a:ea typeface="宋体" panose="02010600030101010101" pitchFamily="2" charset="-122"/>
              </a:rPr>
              <a:t>,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M.width</a:t>
            </a:r>
            <a:r>
              <a:rPr lang="en-US" altLang="zh-CN" sz="2400" dirty="0" smtClean="0">
                <a:ea typeface="宋体" panose="02010600030101010101" pitchFamily="2" charset="-122"/>
              </a:rPr>
              <a:t>);</a:t>
            </a:r>
            <a:endParaRPr lang="en-US" altLang="zh-CN" sz="2400" dirty="0" smtClean="0">
              <a:solidFill>
                <a:schemeClr val="hlink"/>
              </a:solidFill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>   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Muld</a:t>
            </a:r>
            <a:r>
              <a:rPr lang="en-US" altLang="zh-CN" sz="2400" dirty="0" smtClean="0">
                <a:ea typeface="宋体" panose="02010600030101010101" pitchFamily="2" charset="-122"/>
              </a:rPr>
              <a:t>&lt;&lt;&lt;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dimGrid</a:t>
            </a:r>
            <a:r>
              <a:rPr lang="en-US" altLang="zh-CN" sz="2400" dirty="0" smtClean="0">
                <a:ea typeface="宋体" panose="02010600030101010101" pitchFamily="2" charset="-122"/>
              </a:rPr>
              <a:t>,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dimBlock</a:t>
            </a:r>
            <a:r>
              <a:rPr lang="en-US" altLang="zh-CN" sz="2400" dirty="0" smtClean="0">
                <a:ea typeface="宋体" panose="02010600030101010101" pitchFamily="2" charset="-122"/>
              </a:rPr>
              <a:t>&gt;&gt;&gt;(Ad,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Bd</a:t>
            </a:r>
            <a:r>
              <a:rPr lang="en-US" altLang="zh-CN" sz="2400" dirty="0" smtClean="0">
                <a:ea typeface="宋体" panose="02010600030101010101" pitchFamily="2" charset="-122"/>
              </a:rPr>
              <a:t>,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Cd</a:t>
            </a:r>
            <a:r>
              <a:rPr lang="en-US" altLang="zh-CN" sz="2400" dirty="0" smtClean="0">
                <a:ea typeface="宋体" panose="02010600030101010101" pitchFamily="2" charset="-122"/>
              </a:rPr>
              <a:t>,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M.width</a:t>
            </a:r>
            <a:r>
              <a:rPr lang="en-US" altLang="zh-CN" sz="2400" dirty="0" smtClean="0">
                <a:ea typeface="宋体" panose="02010600030101010101" pitchFamily="2" charset="-122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400" dirty="0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>    </a:t>
            </a:r>
            <a:r>
              <a:rPr lang="en-US" altLang="zh-CN" sz="2400" dirty="0" smtClean="0">
                <a:solidFill>
                  <a:schemeClr val="hlink"/>
                </a:solidFill>
                <a:ea typeface="宋体" panose="02010600030101010101" pitchFamily="2" charset="-122"/>
              </a:rPr>
              <a:t>// Read P from the device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>   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copyFromDeviceMatrix</a:t>
            </a:r>
            <a:r>
              <a:rPr lang="en-US" altLang="zh-CN" sz="2400" dirty="0" smtClean="0">
                <a:ea typeface="宋体" panose="02010600030101010101" pitchFamily="2" charset="-122"/>
              </a:rPr>
              <a:t>(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C.elements</a:t>
            </a:r>
            <a:r>
              <a:rPr lang="en-US" altLang="zh-CN" sz="2400" dirty="0" smtClean="0">
                <a:ea typeface="宋体" panose="02010600030101010101" pitchFamily="2" charset="-122"/>
              </a:rPr>
              <a:t>,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Cd</a:t>
            </a:r>
            <a:r>
              <a:rPr lang="en-US" altLang="zh-CN" sz="2400" dirty="0" smtClean="0">
                <a:ea typeface="宋体" panose="02010600030101010101" pitchFamily="2" charset="-122"/>
              </a:rPr>
              <a:t>);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>    </a:t>
            </a:r>
            <a:r>
              <a:rPr lang="zh-CN" altLang="zh-CN" sz="2400" dirty="0" smtClean="0">
                <a:ea typeface="宋体" panose="02010600030101010101" pitchFamily="2" charset="-122"/>
              </a:rPr>
              <a:t>cudaMemCopy(</a:t>
            </a:r>
            <a:r>
              <a:rPr lang="en-US" altLang="zh-CN" sz="2400" dirty="0" smtClean="0">
                <a:ea typeface="宋体" panose="02010600030101010101" pitchFamily="2" charset="-122"/>
              </a:rPr>
              <a:t>C, C</a:t>
            </a:r>
            <a:r>
              <a:rPr lang="zh-CN" altLang="zh-CN" sz="2400" dirty="0" smtClean="0">
                <a:ea typeface="宋体" panose="02010600030101010101" pitchFamily="2" charset="-122"/>
              </a:rPr>
              <a:t>d, N * size, </a:t>
            </a:r>
            <a:r>
              <a:rPr lang="en-US" altLang="zh-CN" sz="2400" dirty="0" err="1" smtClean="0"/>
              <a:t>cudaMemcpyDeviceToHost</a:t>
            </a:r>
            <a:r>
              <a:rPr lang="zh-CN" altLang="zh-CN" sz="2400" dirty="0" smtClean="0">
                <a:ea typeface="宋体" panose="02010600030101010101" pitchFamily="2" charset="-122"/>
              </a:rPr>
              <a:t>);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400" dirty="0" smtClean="0">
              <a:ea typeface="宋体" panose="02010600030101010101" pitchFamily="2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>    </a:t>
            </a:r>
            <a:r>
              <a:rPr lang="en-US" altLang="zh-CN" sz="2400" dirty="0" smtClean="0">
                <a:solidFill>
                  <a:schemeClr val="hlink"/>
                </a:solidFill>
                <a:ea typeface="宋体" panose="02010600030101010101" pitchFamily="2" charset="-122"/>
              </a:rPr>
              <a:t>// Free device matrices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>   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cudaFree</a:t>
            </a:r>
            <a:r>
              <a:rPr lang="en-US" altLang="zh-CN" sz="2400" dirty="0" smtClean="0">
                <a:ea typeface="宋体" panose="02010600030101010101" pitchFamily="2" charset="-122"/>
              </a:rPr>
              <a:t>(Ad);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>   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cudaFree</a:t>
            </a:r>
            <a:r>
              <a:rPr lang="en-US" altLang="zh-CN" sz="2400" dirty="0" smtClean="0">
                <a:ea typeface="宋体" panose="02010600030101010101" pitchFamily="2" charset="-122"/>
              </a:rPr>
              <a:t>(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Bd</a:t>
            </a:r>
            <a:r>
              <a:rPr lang="en-US" altLang="zh-CN" sz="2400" dirty="0" smtClean="0">
                <a:ea typeface="宋体" panose="02010600030101010101" pitchFamily="2" charset="-122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>   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cudaFree</a:t>
            </a:r>
            <a:r>
              <a:rPr lang="en-US" altLang="zh-CN" sz="2400" dirty="0" smtClean="0">
                <a:ea typeface="宋体" panose="02010600030101010101" pitchFamily="2" charset="-122"/>
              </a:rPr>
              <a:t>(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Cd</a:t>
            </a:r>
            <a:r>
              <a:rPr lang="en-US" altLang="zh-CN" sz="2400" dirty="0" smtClean="0">
                <a:ea typeface="宋体" panose="02010600030101010101" pitchFamily="2" charset="-122"/>
              </a:rPr>
              <a:t>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ea typeface="宋体" panose="02010600030101010101" pitchFamily="2" charset="-122"/>
              </a:rPr>
              <a:t>}</a:t>
            </a:r>
            <a:endParaRPr lang="zh-CN" altLang="en-US" sz="24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一个线程块限制</a:t>
            </a:r>
            <a:r>
              <a:rPr lang="en-US" altLang="zh-CN" dirty="0" smtClean="0"/>
              <a:t>512</a:t>
            </a:r>
            <a:r>
              <a:rPr lang="zh-CN" altLang="en-US" dirty="0" smtClean="0"/>
              <a:t>个线程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一个线程块分配给一个</a:t>
            </a:r>
            <a:r>
              <a:rPr lang="en-US" altLang="zh-CN" dirty="0" smtClean="0"/>
              <a:t>SM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扩展性差</a:t>
            </a:r>
            <a:endParaRPr lang="en-US" altLang="zh-CN" dirty="0" smtClean="0"/>
          </a:p>
          <a:p>
            <a:r>
              <a:rPr lang="zh-CN" altLang="en-US" dirty="0" smtClean="0"/>
              <a:t>执行效率底</a:t>
            </a:r>
            <a:endParaRPr lang="zh-CN" alt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591300" y="4205288"/>
            <a:ext cx="2468563" cy="24685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rgbClr val="969696"/>
            </a:solidFill>
            <a:miter lim="800000"/>
          </a:ln>
          <a:effectLst/>
        </p:spPr>
        <p:txBody>
          <a:bodyPr/>
          <a:lstStyle/>
          <a:p>
            <a:pPr eaLnBrk="1" hangingPunct="1"/>
            <a:r>
              <a:rPr lang="en-US" altLang="zh-CN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lang="en-US" altLang="zh-CN" sz="18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58082" y="5143512"/>
            <a:ext cx="1143008" cy="8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 Pd</a:t>
            </a:r>
            <a:r>
              <a:rPr lang="zh-CN" altLang="en-US" dirty="0" smtClean="0"/>
              <a:t>分为多个矩阵块</a:t>
            </a:r>
            <a:endParaRPr lang="en-US" altLang="zh-CN" dirty="0" smtClean="0"/>
          </a:p>
          <a:p>
            <a:r>
              <a:rPr lang="zh-CN" altLang="en-US" dirty="0" smtClean="0"/>
              <a:t>每个线程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计算一个矩阵块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每个线程计算一个元素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 </a:t>
            </a:r>
            <a:r>
              <a:rPr lang="zh-CN" altLang="en-US" dirty="0" smtClean="0"/>
              <a:t>线程块的大小和矩阵块的大小相等</a:t>
            </a:r>
            <a:endParaRPr lang="zh-CN" alt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078288" y="4205288"/>
            <a:ext cx="2468562" cy="2468562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</a:ln>
        </p:spPr>
        <p:txBody>
          <a:bodyPr/>
          <a:lstStyle/>
          <a:p>
            <a:pPr eaLnBrk="1" hangingPunct="1"/>
            <a:r>
              <a:rPr lang="en-US" altLang="zh-CN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lang="en-US" altLang="zh-CN" sz="18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591300" y="1690688"/>
            <a:ext cx="2468563" cy="24685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969696"/>
            </a:solidFill>
            <a:miter lim="800000"/>
          </a:ln>
        </p:spPr>
        <p:txBody>
          <a:bodyPr/>
          <a:lstStyle/>
          <a:p>
            <a:pPr eaLnBrk="1" hangingPunct="1"/>
            <a:r>
              <a:rPr lang="en-US" altLang="zh-CN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lang="en-US" altLang="zh-CN" sz="18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962900" y="1690688"/>
            <a:ext cx="53975" cy="2468562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91440" rIns="0" bIns="0"/>
          <a:lstStyle/>
          <a:p>
            <a:pPr eaLnBrk="1" hangingPunct="1"/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8018463" y="4159250"/>
            <a:ext cx="1587" cy="1417638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7962900" y="4129088"/>
            <a:ext cx="0" cy="1417637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 flipH="1" flipV="1">
            <a:off x="6591300" y="6524625"/>
            <a:ext cx="2468563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078288" y="5576888"/>
            <a:ext cx="2468562" cy="55562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91440" rIns="0" bIns="0"/>
          <a:lstStyle/>
          <a:p>
            <a:pPr eaLnBrk="1" hangingPunct="1"/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7962900" y="5576888"/>
            <a:ext cx="55563" cy="53975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91440" rIns="0" bIns="0"/>
          <a:lstStyle/>
          <a:p>
            <a:pPr eaLnBrk="1" hangingPunct="1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/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6535738" y="5576888"/>
            <a:ext cx="1417637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6535738" y="5630863"/>
            <a:ext cx="1417637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rot="-10800000">
            <a:off x="8909050" y="1687513"/>
            <a:ext cx="4763" cy="2468562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rot="-10800000">
            <a:off x="8909050" y="4205288"/>
            <a:ext cx="4763" cy="2468562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H="1" flipV="1">
            <a:off x="4078288" y="6524625"/>
            <a:ext cx="2468562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 rot="-5400000">
            <a:off x="8510588" y="2794000"/>
            <a:ext cx="5461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WIDTH</a:t>
            </a: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 rot="-5400000">
            <a:off x="8510588" y="5308600"/>
            <a:ext cx="5461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WIDTH</a:t>
            </a: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5029200" y="6243638"/>
            <a:ext cx="5461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WIDTH</a:t>
            </a: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7486650" y="6242050"/>
            <a:ext cx="5461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WIDTH</a:t>
            </a: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8129588" y="4637088"/>
            <a:ext cx="314325" cy="336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600">
                <a:latin typeface="Arial Narrow" panose="020B0606020202030204" pitchFamily="34" charset="0"/>
                <a:ea typeface="宋体" panose="02010600030101010101" pitchFamily="2" charset="-122"/>
              </a:rPr>
              <a:t>ty</a:t>
            </a:r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6986588" y="5627688"/>
            <a:ext cx="314325" cy="336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600">
                <a:latin typeface="Arial Narrow" panose="020B0606020202030204" pitchFamily="34" charset="0"/>
                <a:ea typeface="宋体" panose="02010600030101010101" pitchFamily="2" charset="-122"/>
              </a:rPr>
              <a:t>tx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8" y="500042"/>
            <a:ext cx="27146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0007" y="1142984"/>
            <a:ext cx="1366835" cy="513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60" y="4162450"/>
            <a:ext cx="1648622" cy="248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428736"/>
            <a:ext cx="381000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591300" y="4205288"/>
            <a:ext cx="2468563" cy="24685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rgbClr val="969696"/>
            </a:solidFill>
            <a:miter lim="800000"/>
          </a:ln>
          <a:effectLst/>
        </p:spPr>
        <p:txBody>
          <a:bodyPr/>
          <a:lstStyle/>
          <a:p>
            <a:pPr eaLnBrk="1" hangingPunct="1"/>
            <a:r>
              <a:rPr lang="en-US" altLang="zh-CN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lang="en-US" altLang="zh-CN" sz="18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58082" y="5143512"/>
            <a:ext cx="1143008" cy="8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078288" y="4205288"/>
            <a:ext cx="2468562" cy="2468562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</a:ln>
        </p:spPr>
        <p:txBody>
          <a:bodyPr/>
          <a:lstStyle/>
          <a:p>
            <a:pPr eaLnBrk="1" hangingPunct="1"/>
            <a:r>
              <a:rPr lang="en-US" altLang="zh-CN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lang="en-US" altLang="zh-CN" sz="18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591300" y="1690688"/>
            <a:ext cx="2468563" cy="24685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969696"/>
            </a:solidFill>
            <a:miter lim="800000"/>
          </a:ln>
        </p:spPr>
        <p:txBody>
          <a:bodyPr/>
          <a:lstStyle/>
          <a:p>
            <a:pPr eaLnBrk="1" hangingPunct="1"/>
            <a:r>
              <a:rPr lang="en-US" altLang="zh-CN" sz="12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lang="en-US" altLang="zh-CN" sz="18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962900" y="1690688"/>
            <a:ext cx="53975" cy="2468562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91440" rIns="0" bIns="0"/>
          <a:lstStyle/>
          <a:p>
            <a:pPr eaLnBrk="1" hangingPunct="1"/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8018463" y="4159250"/>
            <a:ext cx="1587" cy="1417638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7962900" y="4129088"/>
            <a:ext cx="0" cy="1417637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H="1" flipV="1">
            <a:off x="6591300" y="6524625"/>
            <a:ext cx="2468563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4078288" y="5576888"/>
            <a:ext cx="2468562" cy="55562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91440" rIns="0" bIns="0"/>
          <a:lstStyle/>
          <a:p>
            <a:pPr eaLnBrk="1" hangingPunct="1"/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7962900" y="5576888"/>
            <a:ext cx="55563" cy="53975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</a:ln>
        </p:spPr>
        <p:txBody>
          <a:bodyPr lIns="0" tIns="91440" rIns="0" bIns="0"/>
          <a:lstStyle/>
          <a:p>
            <a:pPr eaLnBrk="1" hangingPunct="1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/>
            <a:endParaRPr lang="zh-CN" altLang="en-US" sz="12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/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6535738" y="5576888"/>
            <a:ext cx="1417637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6535738" y="5630863"/>
            <a:ext cx="1417637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 rot="-10800000">
            <a:off x="8909050" y="1687513"/>
            <a:ext cx="4763" cy="2468562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rot="-10800000">
            <a:off x="8909050" y="4205288"/>
            <a:ext cx="4763" cy="2468562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H="1" flipV="1">
            <a:off x="4078288" y="6524625"/>
            <a:ext cx="2468562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 rot="-5400000">
            <a:off x="8510588" y="2794000"/>
            <a:ext cx="5461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WIDTH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 rot="-5400000">
            <a:off x="8510588" y="5308600"/>
            <a:ext cx="5461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WIDTH</a:t>
            </a: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5029200" y="6243638"/>
            <a:ext cx="5461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WIDTH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7486650" y="6242050"/>
            <a:ext cx="546100" cy="244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1" hangingPunct="1"/>
            <a:r>
              <a:rPr lang="en-US" altLang="zh-CN" sz="1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WIDTH</a:t>
            </a:r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8129588" y="4637088"/>
            <a:ext cx="314325" cy="336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600">
                <a:latin typeface="Arial Narrow" panose="020B0606020202030204" pitchFamily="34" charset="0"/>
                <a:ea typeface="宋体" panose="02010600030101010101" pitchFamily="2" charset="-122"/>
              </a:rPr>
              <a:t>ty</a:t>
            </a:r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6986588" y="5627688"/>
            <a:ext cx="314325" cy="3365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600">
                <a:latin typeface="Arial Narrow" panose="020B0606020202030204" pitchFamily="34" charset="0"/>
                <a:ea typeface="宋体" panose="02010600030101010101" pitchFamily="2" charset="-122"/>
              </a:rPr>
              <a:t>tx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88" y="500042"/>
            <a:ext cx="27146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0007" y="1142984"/>
            <a:ext cx="1366835" cy="513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28860" y="4162450"/>
            <a:ext cx="1648622" cy="248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pic>
        <p:nvPicPr>
          <p:cNvPr id="233474" name="Picture 2" descr="http://news.mydrivers.com/img/20140218/083245d7597242ad9e2bff1f3bf317d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285860"/>
            <a:ext cx="8667776" cy="4875624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164288" y="3968189"/>
            <a:ext cx="164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Pascal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err="1" smtClean="0">
                <a:solidFill>
                  <a:schemeClr val="bg1"/>
                </a:solidFill>
              </a:rPr>
              <a:t>NVlink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zh-CN" sz="1800" dirty="0" smtClean="0"/>
              <a:t>//</a:t>
            </a:r>
            <a:r>
              <a:rPr lang="zh-CN" altLang="en-US" sz="1800" dirty="0" smtClean="0"/>
              <a:t>设置线程配置</a:t>
            </a:r>
            <a:endParaRPr lang="en-US" altLang="zh-CN" sz="1800" dirty="0" smtClean="0"/>
          </a:p>
          <a:p>
            <a:pPr>
              <a:buNone/>
            </a:pPr>
            <a:r>
              <a:rPr lang="en-US" altLang="zh-CN" sz="1800" dirty="0" smtClean="0"/>
              <a:t>dim3 </a:t>
            </a:r>
            <a:r>
              <a:rPr lang="en-US" altLang="zh-CN" sz="1800" dirty="0" err="1" smtClean="0"/>
              <a:t>dimGrid</a:t>
            </a:r>
            <a:r>
              <a:rPr lang="en-US" altLang="zh-CN" sz="1800" dirty="0" smtClean="0"/>
              <a:t>(width/TILE_WIDTH, width/TILE_WIDTH);</a:t>
            </a:r>
          </a:p>
          <a:p>
            <a:pPr>
              <a:buNone/>
            </a:pPr>
            <a:r>
              <a:rPr lang="en-US" altLang="zh-CN" sz="1800" dirty="0" smtClean="0"/>
              <a:t>dim3  </a:t>
            </a:r>
            <a:r>
              <a:rPr lang="en-US" altLang="zh-CN" sz="1800" dirty="0" err="1" smtClean="0"/>
              <a:t>dimBlock</a:t>
            </a:r>
            <a:r>
              <a:rPr lang="en-US" altLang="zh-CN" sz="1800" dirty="0" smtClean="0"/>
              <a:t>(TILE_WIDTH,TILE_WIDTH);</a:t>
            </a:r>
          </a:p>
          <a:p>
            <a:pPr>
              <a:buNone/>
            </a:pPr>
            <a:endParaRPr lang="en-US" altLang="zh-CN" sz="1800" dirty="0" smtClean="0"/>
          </a:p>
          <a:p>
            <a:pPr>
              <a:buNone/>
            </a:pPr>
            <a:r>
              <a:rPr lang="en-US" altLang="zh-CN" sz="1800" dirty="0" smtClean="0"/>
              <a:t>//</a:t>
            </a:r>
            <a:r>
              <a:rPr lang="zh-CN" altLang="en-US" sz="1800" dirty="0" smtClean="0"/>
              <a:t>调用</a:t>
            </a:r>
            <a:r>
              <a:rPr lang="en-US" altLang="zh-CN" sz="1800" dirty="0" smtClean="0"/>
              <a:t>kernel</a:t>
            </a:r>
            <a:r>
              <a:rPr lang="zh-CN" altLang="en-US" sz="1800" dirty="0" smtClean="0"/>
              <a:t>函数</a:t>
            </a:r>
            <a:endParaRPr lang="en-US" altLang="zh-CN" sz="1800" dirty="0" smtClean="0"/>
          </a:p>
          <a:p>
            <a:pPr>
              <a:buNone/>
            </a:pPr>
            <a:r>
              <a:rPr lang="en-US" altLang="zh-CN" sz="1800" dirty="0" err="1" smtClean="0"/>
              <a:t>MatrixMulkernel</a:t>
            </a:r>
            <a:r>
              <a:rPr lang="en-US" altLang="zh-CN" sz="1800" dirty="0" smtClean="0"/>
              <a:t>&lt;&lt;&lt;</a:t>
            </a:r>
            <a:r>
              <a:rPr lang="en-US" altLang="zh-CN" sz="1800" dirty="0" err="1" smtClean="0"/>
              <a:t>dimGrid,dimBlock</a:t>
            </a:r>
            <a:r>
              <a:rPr lang="en-US" altLang="zh-CN" sz="1800" dirty="0" smtClean="0"/>
              <a:t>&gt;&gt;&gt;(</a:t>
            </a:r>
            <a:r>
              <a:rPr lang="en-US" altLang="zh-CN" sz="1800" dirty="0" err="1" smtClean="0"/>
              <a:t>Md,Nd,Pd,Width</a:t>
            </a:r>
            <a:r>
              <a:rPr lang="en-US" altLang="zh-CN" sz="1800" dirty="0" smtClean="0"/>
              <a:t>);</a:t>
            </a:r>
          </a:p>
          <a:p>
            <a:pPr>
              <a:buNone/>
            </a:pPr>
            <a:endParaRPr lang="en-US" altLang="zh-CN" sz="1800" dirty="0" smtClean="0"/>
          </a:p>
          <a:p>
            <a:pPr>
              <a:buNone/>
            </a:pPr>
            <a:r>
              <a:rPr lang="en-US" altLang="zh-CN" sz="1800" dirty="0" smtClean="0"/>
              <a:t>__global__ void </a:t>
            </a:r>
            <a:r>
              <a:rPr lang="en-US" altLang="zh-CN" sz="1800" dirty="0" err="1" smtClean="0"/>
              <a:t>MatrixMulKernel</a:t>
            </a:r>
            <a:r>
              <a:rPr lang="en-US" altLang="zh-CN" sz="1800" dirty="0" smtClean="0"/>
              <a:t>(float* </a:t>
            </a:r>
            <a:r>
              <a:rPr lang="en-US" altLang="zh-CN" sz="1800" dirty="0" err="1" smtClean="0"/>
              <a:t>Md</a:t>
            </a:r>
            <a:r>
              <a:rPr lang="en-US" altLang="zh-CN" sz="1800" dirty="0" smtClean="0"/>
              <a:t>,  float* Pd, </a:t>
            </a:r>
            <a:r>
              <a:rPr lang="en-US" altLang="zh-CN" sz="1800" dirty="0" err="1" smtClean="0"/>
              <a:t>int</a:t>
            </a:r>
            <a:r>
              <a:rPr lang="en-US" altLang="zh-CN" sz="1800" dirty="0" smtClean="0"/>
              <a:t> Width){</a:t>
            </a:r>
          </a:p>
          <a:p>
            <a:pPr>
              <a:buNone/>
            </a:pPr>
            <a:r>
              <a:rPr lang="en-US" altLang="zh-CN" sz="1800" dirty="0" smtClean="0"/>
              <a:t>   //</a:t>
            </a:r>
            <a:r>
              <a:rPr lang="zh-CN" altLang="en-US" sz="1800" dirty="0" smtClean="0"/>
              <a:t>计算</a:t>
            </a:r>
            <a:r>
              <a:rPr lang="en-US" altLang="zh-CN" sz="1800" dirty="0" smtClean="0"/>
              <a:t>pd</a:t>
            </a:r>
            <a:r>
              <a:rPr lang="zh-CN" altLang="en-US" sz="1800" dirty="0" smtClean="0"/>
              <a:t>元素的行索引</a:t>
            </a:r>
            <a:endParaRPr lang="en-US" altLang="zh-CN" sz="1800" dirty="0" smtClean="0"/>
          </a:p>
          <a:p>
            <a:pPr>
              <a:buNone/>
            </a:pPr>
            <a:r>
              <a:rPr lang="en-US" altLang="zh-CN" sz="1800" dirty="0" smtClean="0"/>
              <a:t>    </a:t>
            </a:r>
            <a:r>
              <a:rPr lang="en-US" altLang="zh-CN" sz="1800" dirty="0" err="1" smtClean="0"/>
              <a:t>int</a:t>
            </a:r>
            <a:r>
              <a:rPr lang="en-US" altLang="zh-CN" sz="1800" dirty="0" smtClean="0"/>
              <a:t> Row = </a:t>
            </a:r>
            <a:r>
              <a:rPr lang="en-US" altLang="zh-CN" sz="1800" dirty="0" err="1" smtClean="0"/>
              <a:t>blockIdx.y</a:t>
            </a:r>
            <a:r>
              <a:rPr lang="en-US" altLang="zh-CN" sz="1800" dirty="0" smtClean="0"/>
              <a:t>*</a:t>
            </a:r>
            <a:r>
              <a:rPr lang="en-US" altLang="zh-CN" sz="1800" dirty="0" err="1" smtClean="0"/>
              <a:t>TILE_WIDTH+threadIdx.y</a:t>
            </a:r>
            <a:r>
              <a:rPr lang="en-US" altLang="zh-CN" sz="1800" dirty="0" smtClean="0"/>
              <a:t>;</a:t>
            </a:r>
          </a:p>
          <a:p>
            <a:pPr>
              <a:buNone/>
            </a:pPr>
            <a:r>
              <a:rPr lang="en-US" altLang="zh-CN" sz="1800" dirty="0" smtClean="0"/>
              <a:t>    </a:t>
            </a:r>
            <a:r>
              <a:rPr lang="en-US" altLang="zh-CN" sz="1800" dirty="0" err="1" smtClean="0"/>
              <a:t>int</a:t>
            </a:r>
            <a:r>
              <a:rPr lang="en-US" altLang="zh-CN" sz="1800" dirty="0" smtClean="0"/>
              <a:t> Col = </a:t>
            </a:r>
            <a:r>
              <a:rPr lang="en-US" altLang="zh-CN" sz="1800" dirty="0" err="1" smtClean="0"/>
              <a:t>blockIdx.x</a:t>
            </a:r>
            <a:r>
              <a:rPr lang="en-US" altLang="zh-CN" sz="1800" dirty="0" smtClean="0"/>
              <a:t>*</a:t>
            </a:r>
            <a:r>
              <a:rPr lang="en-US" altLang="zh-CN" sz="1800" dirty="0" err="1" smtClean="0"/>
              <a:t>TILE_WIDTH+threadIdx.x</a:t>
            </a:r>
            <a:r>
              <a:rPr lang="en-US" altLang="zh-CN" sz="1800" dirty="0" smtClean="0"/>
              <a:t>;</a:t>
            </a:r>
          </a:p>
          <a:p>
            <a:pPr>
              <a:buNone/>
            </a:pPr>
            <a:r>
              <a:rPr lang="en-US" altLang="zh-CN" sz="1800" dirty="0" smtClean="0"/>
              <a:t>     </a:t>
            </a:r>
          </a:p>
          <a:p>
            <a:pPr>
              <a:buNone/>
            </a:pPr>
            <a:r>
              <a:rPr lang="en-US" altLang="zh-CN" sz="1800" dirty="0" smtClean="0"/>
              <a:t>     float </a:t>
            </a:r>
            <a:r>
              <a:rPr lang="en-US" altLang="zh-CN" sz="1800" dirty="0" err="1" smtClean="0"/>
              <a:t>Pvalue</a:t>
            </a:r>
            <a:r>
              <a:rPr lang="en-US" altLang="zh-CN" sz="1800" dirty="0" smtClean="0"/>
              <a:t>=0;</a:t>
            </a:r>
          </a:p>
          <a:p>
            <a:pPr>
              <a:buNone/>
            </a:pPr>
            <a:r>
              <a:rPr lang="en-US" altLang="zh-CN" sz="1800" dirty="0" smtClean="0"/>
              <a:t>     //</a:t>
            </a:r>
            <a:r>
              <a:rPr lang="zh-CN" altLang="en-US" sz="1800" dirty="0" smtClean="0"/>
              <a:t>每个线程计算一个</a:t>
            </a:r>
            <a:r>
              <a:rPr lang="en-US" altLang="zh-CN" sz="1800" dirty="0" smtClean="0"/>
              <a:t>pd</a:t>
            </a:r>
            <a:r>
              <a:rPr lang="zh-CN" altLang="en-US" sz="1800" dirty="0" smtClean="0"/>
              <a:t>元素</a:t>
            </a:r>
            <a:endParaRPr lang="en-US" altLang="zh-CN" sz="1800" dirty="0" smtClean="0"/>
          </a:p>
          <a:p>
            <a:pPr>
              <a:buNone/>
            </a:pPr>
            <a:r>
              <a:rPr lang="en-US" altLang="zh-CN" sz="1800" dirty="0" smtClean="0"/>
              <a:t>      for(</a:t>
            </a:r>
            <a:r>
              <a:rPr lang="en-US" altLang="zh-CN" sz="1800" dirty="0" err="1" smtClean="0"/>
              <a:t>int</a:t>
            </a:r>
            <a:r>
              <a:rPr lang="en-US" altLang="zh-CN" sz="1800" dirty="0" smtClean="0"/>
              <a:t> k=0;k&lt;Width;++K)</a:t>
            </a:r>
          </a:p>
          <a:p>
            <a:pPr>
              <a:buNone/>
            </a:pPr>
            <a:r>
              <a:rPr lang="en-US" altLang="zh-CN" sz="1800" dirty="0" smtClean="0"/>
              <a:t>            </a:t>
            </a:r>
            <a:r>
              <a:rPr lang="en-US" altLang="zh-CN" sz="1800" dirty="0" err="1" smtClean="0"/>
              <a:t>Pvalue</a:t>
            </a:r>
            <a:r>
              <a:rPr lang="en-US" altLang="zh-CN" sz="1800" dirty="0" smtClean="0"/>
              <a:t> += </a:t>
            </a:r>
            <a:r>
              <a:rPr lang="en-US" altLang="zh-CN" sz="1800" dirty="0" err="1" smtClean="0"/>
              <a:t>Md</a:t>
            </a:r>
            <a:r>
              <a:rPr lang="en-US" altLang="zh-CN" sz="1800" dirty="0" smtClean="0"/>
              <a:t>[Row*</a:t>
            </a:r>
            <a:r>
              <a:rPr lang="en-US" altLang="zh-CN" sz="1800" dirty="0" err="1" smtClean="0"/>
              <a:t>Width+k</a:t>
            </a:r>
            <a:r>
              <a:rPr lang="en-US" altLang="zh-CN" sz="1800" dirty="0" smtClean="0"/>
              <a:t>]*</a:t>
            </a:r>
            <a:r>
              <a:rPr lang="en-US" altLang="zh-CN" sz="1800" dirty="0" err="1" smtClean="0"/>
              <a:t>Nd</a:t>
            </a:r>
            <a:r>
              <a:rPr lang="en-US" altLang="zh-CN" sz="1800" dirty="0" smtClean="0"/>
              <a:t>[k*</a:t>
            </a:r>
            <a:r>
              <a:rPr lang="en-US" altLang="zh-CN" sz="1800" dirty="0" err="1" smtClean="0"/>
              <a:t>Width+Col</a:t>
            </a:r>
            <a:r>
              <a:rPr lang="en-US" altLang="zh-CN" sz="1800" dirty="0" smtClean="0"/>
              <a:t>];</a:t>
            </a:r>
          </a:p>
          <a:p>
            <a:pPr>
              <a:buNone/>
            </a:pPr>
            <a:r>
              <a:rPr lang="en-US" altLang="zh-CN" sz="1800" dirty="0" smtClean="0"/>
              <a:t>      Pd[Row*</a:t>
            </a:r>
            <a:r>
              <a:rPr lang="en-US" altLang="zh-CN" sz="1800" dirty="0" err="1" smtClean="0"/>
              <a:t>Width+Col</a:t>
            </a:r>
            <a:r>
              <a:rPr lang="en-US" altLang="zh-CN" sz="1800" dirty="0" smtClean="0"/>
              <a:t>]=</a:t>
            </a:r>
            <a:r>
              <a:rPr lang="en-US" altLang="zh-CN" sz="1800" dirty="0" err="1" smtClean="0"/>
              <a:t>Pvalue</a:t>
            </a:r>
            <a:r>
              <a:rPr lang="en-US" altLang="zh-CN" sz="1800" dirty="0" smtClean="0"/>
              <a:t>;</a:t>
            </a:r>
          </a:p>
          <a:p>
            <a:pPr>
              <a:buNone/>
            </a:pPr>
            <a:r>
              <a:rPr lang="en-US" altLang="zh-CN" sz="1800" dirty="0" smtClean="0"/>
              <a:t>}</a:t>
            </a:r>
          </a:p>
          <a:p>
            <a:pPr>
              <a:buNone/>
            </a:pPr>
            <a:endParaRPr lang="zh-CN" altLang="en-US" sz="180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提纲</a:t>
            </a:r>
          </a:p>
        </p:txBody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7744" y="1628800"/>
            <a:ext cx="4824536" cy="4158794"/>
          </a:xfrm>
        </p:spPr>
        <p:txBody>
          <a:bodyPr/>
          <a:lstStyle/>
          <a:p>
            <a:r>
              <a:rPr lang="zh-CN" dirty="0" smtClean="0">
                <a:ea typeface="宋体" panose="02010600030101010101" pitchFamily="2" charset="-122"/>
              </a:rPr>
              <a:t>从</a:t>
            </a:r>
            <a:r>
              <a:rPr lang="zh-CN" altLang="zh-CN" dirty="0" smtClean="0">
                <a:ea typeface="宋体" panose="02010600030101010101" pitchFamily="2" charset="-122"/>
              </a:rPr>
              <a:t>GPGPU</a:t>
            </a:r>
            <a:r>
              <a:rPr lang="zh-CN" dirty="0" smtClean="0">
                <a:ea typeface="宋体" panose="02010600030101010101" pitchFamily="2" charset="-122"/>
              </a:rPr>
              <a:t>到</a:t>
            </a:r>
            <a:r>
              <a:rPr lang="zh-CN" altLang="zh-CN" dirty="0" smtClean="0">
                <a:ea typeface="宋体" panose="02010600030101010101" pitchFamily="2" charset="-122"/>
              </a:rPr>
              <a:t>CUDA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CUDA</a:t>
            </a:r>
            <a:r>
              <a:rPr lang="zh-CN" altLang="en-US" dirty="0" smtClean="0">
                <a:ea typeface="宋体" panose="02010600030101010101" pitchFamily="2" charset="-122"/>
              </a:rPr>
              <a:t>并行程序组织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zh-CN" dirty="0" smtClean="0">
                <a:ea typeface="宋体" panose="02010600030101010101" pitchFamily="2" charset="-122"/>
              </a:rPr>
              <a:t>并行</a:t>
            </a:r>
            <a:r>
              <a:rPr lang="zh-CN" altLang="en-US" dirty="0" smtClean="0">
                <a:ea typeface="宋体" panose="02010600030101010101" pitchFamily="2" charset="-122"/>
              </a:rPr>
              <a:t>执行模型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CUDA</a:t>
            </a:r>
            <a:r>
              <a:rPr lang="zh-CN" altLang="en-US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存储器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Shared memory</a:t>
            </a:r>
          </a:p>
          <a:p>
            <a:pPr lvl="1"/>
            <a:r>
              <a:rPr lang="en-US" altLang="zh-CN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Global memory</a:t>
            </a:r>
          </a:p>
          <a:p>
            <a:r>
              <a:rPr lang="en-US" altLang="zh-CN" dirty="0" smtClean="0"/>
              <a:t>CUDA</a:t>
            </a:r>
            <a:r>
              <a:rPr lang="zh-CN" altLang="en-US" dirty="0" smtClean="0"/>
              <a:t>程序设计工具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共享存储器</a:t>
            </a:r>
            <a:r>
              <a:rPr lang="en-US" altLang="zh-CN" smtClean="0"/>
              <a:t>(Shared Memory)</a:t>
            </a:r>
          </a:p>
        </p:txBody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>
                <a:ea typeface="宋体" panose="02010600030101010101" pitchFamily="2" charset="-122"/>
              </a:rPr>
              <a:t>设置于</a:t>
            </a:r>
            <a:r>
              <a:rPr lang="en-US" altLang="zh-CN" sz="2400" dirty="0" smtClean="0">
                <a:ea typeface="宋体" panose="02010600030101010101" pitchFamily="2" charset="-122"/>
              </a:rPr>
              <a:t>streaming multiprocessor</a:t>
            </a:r>
            <a:r>
              <a:rPr lang="zh-CN" altLang="en-US" sz="2400" dirty="0" smtClean="0">
                <a:ea typeface="宋体" panose="02010600030101010101" pitchFamily="2" charset="-122"/>
              </a:rPr>
              <a:t>内部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r>
              <a:rPr lang="zh-CN" altLang="en-US" sz="2400" dirty="0" smtClean="0">
                <a:ea typeface="宋体" panose="02010600030101010101" pitchFamily="2" charset="-122"/>
              </a:rPr>
              <a:t>由一个线程块内部全部线程共享</a:t>
            </a:r>
            <a:endParaRPr lang="en-US" altLang="zh-CN" dirty="0" smtClean="0"/>
          </a:p>
          <a:p>
            <a:pPr lvl="1"/>
            <a:r>
              <a:rPr lang="zh-CN" altLang="en-US" sz="2000" dirty="0" smtClean="0">
                <a:ea typeface="宋体" panose="02010600030101010101" pitchFamily="2" charset="-122"/>
              </a:rPr>
              <a:t>完全由软件控制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sz="2000" dirty="0" smtClean="0">
                <a:ea typeface="宋体" panose="02010600030101010101" pitchFamily="2" charset="-122"/>
              </a:rPr>
              <a:t>访问一个地址只需要</a:t>
            </a:r>
            <a:r>
              <a:rPr lang="en-US" altLang="zh-CN" sz="2000" dirty="0" smtClean="0"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ea typeface="宋体" panose="02010600030101010101" pitchFamily="2" charset="-122"/>
              </a:rPr>
              <a:t>个时钟周期</a:t>
            </a:r>
            <a:endParaRPr lang="en-US" altLang="zh-CN" dirty="0" smtClean="0"/>
          </a:p>
        </p:txBody>
      </p:sp>
      <p:pic>
        <p:nvPicPr>
          <p:cNvPr id="3225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3143248"/>
            <a:ext cx="6446837" cy="238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共享存储器结构</a:t>
            </a:r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9745" y="2590800"/>
            <a:ext cx="4330700" cy="31934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 dirty="0" smtClean="0"/>
              <a:t>G80</a:t>
            </a:r>
            <a:r>
              <a:rPr lang="zh-CN" altLang="en-US" sz="2000" dirty="0" smtClean="0"/>
              <a:t>的共享存储器组织为</a:t>
            </a:r>
            <a:r>
              <a:rPr lang="en-US" altLang="zh-CN" sz="2000" dirty="0" smtClean="0"/>
              <a:t>16 banks</a:t>
            </a:r>
          </a:p>
          <a:p>
            <a:pPr lvl="1">
              <a:lnSpc>
                <a:spcPct val="90000"/>
              </a:lnSpc>
            </a:pPr>
            <a:r>
              <a:rPr lang="en-US" altLang="zh-CN" sz="1800" dirty="0" smtClean="0"/>
              <a:t>Addressed in 4 bytes</a:t>
            </a:r>
          </a:p>
          <a:p>
            <a:pPr lvl="1">
              <a:lnSpc>
                <a:spcPct val="90000"/>
              </a:lnSpc>
            </a:pPr>
            <a:r>
              <a:rPr lang="en-US" altLang="zh-CN" sz="1800" dirty="0" smtClean="0"/>
              <a:t>Bank ID = 4-byte address % 16</a:t>
            </a:r>
          </a:p>
          <a:p>
            <a:pPr lvl="1">
              <a:lnSpc>
                <a:spcPct val="90000"/>
              </a:lnSpc>
            </a:pPr>
            <a:r>
              <a:rPr lang="zh-CN" altLang="en-US" sz="1800" dirty="0" smtClean="0">
                <a:ea typeface="宋体" panose="02010600030101010101" pitchFamily="2" charset="-122"/>
              </a:rPr>
              <a:t>相邻</a:t>
            </a:r>
            <a:r>
              <a:rPr lang="en-US" altLang="zh-CN" sz="1800" dirty="0" smtClean="0"/>
              <a:t>4-byte</a:t>
            </a:r>
            <a:r>
              <a:rPr lang="zh-CN" altLang="en-US" sz="1800" dirty="0" smtClean="0"/>
              <a:t>地址</a:t>
            </a:r>
            <a:r>
              <a:rPr lang="zh-CN" altLang="en-US" sz="1800" dirty="0" smtClean="0">
                <a:ea typeface="宋体" panose="02010600030101010101" pitchFamily="2" charset="-122"/>
              </a:rPr>
              <a:t>映射相邻</a:t>
            </a:r>
            <a:r>
              <a:rPr lang="en-US" altLang="zh-CN" sz="1800" dirty="0" smtClean="0"/>
              <a:t>banks</a:t>
            </a:r>
            <a:endParaRPr lang="zh-CN" altLang="en-US" sz="1800" dirty="0" smtClean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1800" dirty="0" smtClean="0">
                <a:ea typeface="宋体" panose="02010600030101010101" pitchFamily="2" charset="-122"/>
              </a:rPr>
              <a:t>每一</a:t>
            </a:r>
            <a:r>
              <a:rPr lang="en-US" altLang="zh-CN" sz="1800" dirty="0" smtClean="0"/>
              <a:t>bank</a:t>
            </a:r>
            <a:r>
              <a:rPr lang="zh-CN" altLang="en-US" sz="1800" dirty="0" smtClean="0">
                <a:ea typeface="宋体" panose="02010600030101010101" pitchFamily="2" charset="-122"/>
              </a:rPr>
              <a:t>的带宽为</a:t>
            </a:r>
            <a:r>
              <a:rPr lang="en-US" altLang="zh-CN" sz="1800" dirty="0" smtClean="0"/>
              <a:t>4 bytes per clock cycle</a:t>
            </a:r>
          </a:p>
          <a:p>
            <a:pPr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对同一</a:t>
            </a:r>
            <a:r>
              <a:rPr lang="en-US" altLang="zh-CN" sz="2000" dirty="0" smtClean="0"/>
              <a:t>bank</a:t>
            </a:r>
            <a:r>
              <a:rPr lang="zh-CN" altLang="en-US" sz="2000" dirty="0" smtClean="0">
                <a:ea typeface="宋体" panose="02010600030101010101" pitchFamily="2" charset="-122"/>
              </a:rPr>
              <a:t>的同时访问导致</a:t>
            </a:r>
            <a:r>
              <a:rPr lang="en-US" altLang="zh-CN" sz="2000" dirty="0" smtClean="0">
                <a:solidFill>
                  <a:srgbClr val="FF0000"/>
                </a:solidFill>
              </a:rPr>
              <a:t>bank conflict</a:t>
            </a:r>
            <a:r>
              <a:rPr lang="en-US" altLang="zh-CN" sz="2000" dirty="0" smtClean="0">
                <a:solidFill>
                  <a:schemeClr val="accent2"/>
                </a:solidFill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zh-CN" altLang="en-US" sz="1800" dirty="0" smtClean="0">
                <a:ea typeface="宋体" panose="02010600030101010101" pitchFamily="2" charset="-122"/>
              </a:rPr>
              <a:t>只能顺序处理</a:t>
            </a:r>
            <a:endParaRPr lang="en-US" altLang="zh-CN" sz="1800" dirty="0" smtClean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1800" dirty="0" smtClean="0">
                <a:ea typeface="宋体" panose="02010600030101010101" pitchFamily="2" charset="-122"/>
              </a:rPr>
              <a:t>仅限于同一线程块内的线程</a:t>
            </a:r>
            <a:endParaRPr lang="en-US" altLang="zh-CN" sz="1800" dirty="0" smtClean="0">
              <a:ea typeface="宋体" panose="02010600030101010101" pitchFamily="2" charset="-122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5341938" y="2644809"/>
            <a:ext cx="3482975" cy="3351213"/>
            <a:chOff x="3377" y="1259"/>
            <a:chExt cx="2194" cy="2111"/>
          </a:xfrm>
        </p:grpSpPr>
        <p:grpSp>
          <p:nvGrpSpPr>
            <p:cNvPr id="3" name="Group 5"/>
            <p:cNvGrpSpPr/>
            <p:nvPr/>
          </p:nvGrpSpPr>
          <p:grpSpPr bwMode="auto">
            <a:xfrm>
              <a:off x="4803" y="1259"/>
              <a:ext cx="768" cy="2064"/>
              <a:chOff x="4656" y="1488"/>
              <a:chExt cx="768" cy="2064"/>
            </a:xfrm>
          </p:grpSpPr>
          <p:sp>
            <p:nvSpPr>
              <p:cNvPr id="323590" name="AutoShape 6"/>
              <p:cNvSpPr>
                <a:spLocks noChangeArrowheads="1"/>
              </p:cNvSpPr>
              <p:nvPr/>
            </p:nvSpPr>
            <p:spPr bwMode="auto">
              <a:xfrm>
                <a:off x="4656" y="3312"/>
                <a:ext cx="768" cy="240"/>
              </a:xfrm>
              <a:prstGeom prst="cube">
                <a:avLst>
                  <a:gd name="adj" fmla="val 26565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1" hangingPunct="1"/>
                <a:r>
                  <a:rPr lang="en-US" altLang="zh-CN" sz="1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Bank 15</a:t>
                </a:r>
              </a:p>
            </p:txBody>
          </p:sp>
          <p:sp>
            <p:nvSpPr>
              <p:cNvPr id="323591" name="AutoShape 7"/>
              <p:cNvSpPr>
                <a:spLocks noChangeArrowheads="1"/>
              </p:cNvSpPr>
              <p:nvPr/>
            </p:nvSpPr>
            <p:spPr bwMode="auto">
              <a:xfrm>
                <a:off x="4656" y="2688"/>
                <a:ext cx="768" cy="240"/>
              </a:xfrm>
              <a:prstGeom prst="cube">
                <a:avLst>
                  <a:gd name="adj" fmla="val 26565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1" hangingPunct="1"/>
                <a:r>
                  <a:rPr lang="en-US" altLang="zh-CN" sz="1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Bank 7</a:t>
                </a:r>
              </a:p>
            </p:txBody>
          </p:sp>
          <p:sp>
            <p:nvSpPr>
              <p:cNvPr id="323592" name="AutoShape 8"/>
              <p:cNvSpPr>
                <a:spLocks noChangeArrowheads="1"/>
              </p:cNvSpPr>
              <p:nvPr/>
            </p:nvSpPr>
            <p:spPr bwMode="auto">
              <a:xfrm>
                <a:off x="4656" y="2514"/>
                <a:ext cx="768" cy="240"/>
              </a:xfrm>
              <a:prstGeom prst="cube">
                <a:avLst>
                  <a:gd name="adj" fmla="val 26565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1" hangingPunct="1"/>
                <a:r>
                  <a:rPr lang="en-US" altLang="zh-CN" sz="1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Bank 6</a:t>
                </a:r>
              </a:p>
            </p:txBody>
          </p:sp>
          <p:sp>
            <p:nvSpPr>
              <p:cNvPr id="323593" name="AutoShape 9"/>
              <p:cNvSpPr>
                <a:spLocks noChangeArrowheads="1"/>
              </p:cNvSpPr>
              <p:nvPr/>
            </p:nvSpPr>
            <p:spPr bwMode="auto">
              <a:xfrm>
                <a:off x="4656" y="2346"/>
                <a:ext cx="768" cy="240"/>
              </a:xfrm>
              <a:prstGeom prst="cube">
                <a:avLst>
                  <a:gd name="adj" fmla="val 26565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1" hangingPunct="1"/>
                <a:r>
                  <a:rPr lang="en-US" altLang="zh-CN" sz="1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Bank 5</a:t>
                </a:r>
              </a:p>
            </p:txBody>
          </p:sp>
          <p:sp>
            <p:nvSpPr>
              <p:cNvPr id="323594" name="AutoShape 10"/>
              <p:cNvSpPr>
                <a:spLocks noChangeArrowheads="1"/>
              </p:cNvSpPr>
              <p:nvPr/>
            </p:nvSpPr>
            <p:spPr bwMode="auto">
              <a:xfrm>
                <a:off x="4656" y="2172"/>
                <a:ext cx="768" cy="240"/>
              </a:xfrm>
              <a:prstGeom prst="cube">
                <a:avLst>
                  <a:gd name="adj" fmla="val 26565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1" hangingPunct="1"/>
                <a:r>
                  <a:rPr lang="en-US" altLang="zh-CN" sz="1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Bank 4</a:t>
                </a:r>
              </a:p>
            </p:txBody>
          </p:sp>
          <p:sp>
            <p:nvSpPr>
              <p:cNvPr id="323595" name="AutoShape 11"/>
              <p:cNvSpPr>
                <a:spLocks noChangeArrowheads="1"/>
              </p:cNvSpPr>
              <p:nvPr/>
            </p:nvSpPr>
            <p:spPr bwMode="auto">
              <a:xfrm>
                <a:off x="4656" y="1998"/>
                <a:ext cx="768" cy="240"/>
              </a:xfrm>
              <a:prstGeom prst="cube">
                <a:avLst>
                  <a:gd name="adj" fmla="val 26565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1" hangingPunct="1"/>
                <a:r>
                  <a:rPr lang="en-US" altLang="zh-CN" sz="1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Bank 3</a:t>
                </a:r>
              </a:p>
            </p:txBody>
          </p:sp>
          <p:sp>
            <p:nvSpPr>
              <p:cNvPr id="323596" name="AutoShape 12"/>
              <p:cNvSpPr>
                <a:spLocks noChangeArrowheads="1"/>
              </p:cNvSpPr>
              <p:nvPr/>
            </p:nvSpPr>
            <p:spPr bwMode="auto">
              <a:xfrm>
                <a:off x="4656" y="1830"/>
                <a:ext cx="768" cy="240"/>
              </a:xfrm>
              <a:prstGeom prst="cube">
                <a:avLst>
                  <a:gd name="adj" fmla="val 26565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1" hangingPunct="1"/>
                <a:r>
                  <a:rPr lang="en-US" altLang="zh-CN" sz="1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Bank 2</a:t>
                </a:r>
              </a:p>
            </p:txBody>
          </p:sp>
          <p:sp>
            <p:nvSpPr>
              <p:cNvPr id="323597" name="AutoShape 13"/>
              <p:cNvSpPr>
                <a:spLocks noChangeArrowheads="1"/>
              </p:cNvSpPr>
              <p:nvPr/>
            </p:nvSpPr>
            <p:spPr bwMode="auto">
              <a:xfrm>
                <a:off x="4656" y="1656"/>
                <a:ext cx="768" cy="240"/>
              </a:xfrm>
              <a:prstGeom prst="cube">
                <a:avLst>
                  <a:gd name="adj" fmla="val 26565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1" hangingPunct="1"/>
                <a:r>
                  <a:rPr lang="en-US" altLang="zh-CN" sz="1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Bank 1</a:t>
                </a:r>
              </a:p>
            </p:txBody>
          </p:sp>
          <p:sp>
            <p:nvSpPr>
              <p:cNvPr id="323598" name="AutoShape 14"/>
              <p:cNvSpPr>
                <a:spLocks noChangeArrowheads="1"/>
              </p:cNvSpPr>
              <p:nvPr/>
            </p:nvSpPr>
            <p:spPr bwMode="auto">
              <a:xfrm>
                <a:off x="4656" y="1488"/>
                <a:ext cx="768" cy="240"/>
              </a:xfrm>
              <a:prstGeom prst="cube">
                <a:avLst>
                  <a:gd name="adj" fmla="val 26565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algn="ctr" eaLnBrk="1" hangingPunct="1"/>
                <a:r>
                  <a:rPr lang="en-US" altLang="zh-CN" sz="1800">
                    <a:solidFill>
                      <a:schemeClr val="bg1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Bank 0</a:t>
                </a:r>
              </a:p>
            </p:txBody>
          </p:sp>
          <p:grpSp>
            <p:nvGrpSpPr>
              <p:cNvPr id="4" name="Group 15"/>
              <p:cNvGrpSpPr/>
              <p:nvPr/>
            </p:nvGrpSpPr>
            <p:grpSpPr bwMode="auto">
              <a:xfrm>
                <a:off x="5010" y="3000"/>
                <a:ext cx="48" cy="240"/>
                <a:chOff x="2400" y="2832"/>
                <a:chExt cx="48" cy="240"/>
              </a:xfrm>
            </p:grpSpPr>
            <p:sp>
              <p:nvSpPr>
                <p:cNvPr id="323600" name="Oval 16"/>
                <p:cNvSpPr>
                  <a:spLocks noChangeArrowheads="1"/>
                </p:cNvSpPr>
                <p:nvPr/>
              </p:nvSpPr>
              <p:spPr bwMode="auto">
                <a:xfrm>
                  <a:off x="2400" y="283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3601" name="Oval 17"/>
                <p:cNvSpPr>
                  <a:spLocks noChangeArrowheads="1"/>
                </p:cNvSpPr>
                <p:nvPr/>
              </p:nvSpPr>
              <p:spPr bwMode="auto">
                <a:xfrm>
                  <a:off x="2400" y="292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3602" name="Oval 18"/>
                <p:cNvSpPr>
                  <a:spLocks noChangeArrowheads="1"/>
                </p:cNvSpPr>
                <p:nvPr/>
              </p:nvSpPr>
              <p:spPr bwMode="auto">
                <a:xfrm>
                  <a:off x="2400" y="3024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" name="Group 19"/>
            <p:cNvGrpSpPr/>
            <p:nvPr/>
          </p:nvGrpSpPr>
          <p:grpSpPr bwMode="auto">
            <a:xfrm>
              <a:off x="3377" y="1307"/>
              <a:ext cx="1433" cy="231"/>
              <a:chOff x="3172" y="1502"/>
              <a:chExt cx="1433" cy="231"/>
            </a:xfrm>
          </p:grpSpPr>
          <p:sp>
            <p:nvSpPr>
              <p:cNvPr id="323604" name="Text Box 20"/>
              <p:cNvSpPr txBox="1">
                <a:spLocks noChangeArrowheads="1"/>
              </p:cNvSpPr>
              <p:nvPr/>
            </p:nvSpPr>
            <p:spPr bwMode="auto">
              <a:xfrm>
                <a:off x="3172" y="1502"/>
                <a:ext cx="1373" cy="23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zh-CN" sz="1800">
                    <a:ea typeface="宋体" panose="02010600030101010101" pitchFamily="2" charset="-122"/>
                  </a:rPr>
                  <a:t>00, 16, 32, </a:t>
                </a:r>
                <a:r>
                  <a:rPr lang="zh-CN" altLang="zh-CN" sz="1800">
                    <a:latin typeface="Arial" panose="020B0604020202020204"/>
                    <a:ea typeface="宋体" panose="02010600030101010101" pitchFamily="2" charset="-122"/>
                  </a:rPr>
                  <a:t>…</a:t>
                </a:r>
                <a:endParaRPr lang="zh-CN" altLang="zh-CN" sz="1800"/>
              </a:p>
            </p:txBody>
          </p:sp>
          <p:sp>
            <p:nvSpPr>
              <p:cNvPr id="323605" name="Line 21"/>
              <p:cNvSpPr>
                <a:spLocks noChangeShapeType="1"/>
              </p:cNvSpPr>
              <p:nvPr/>
            </p:nvSpPr>
            <p:spPr bwMode="auto">
              <a:xfrm>
                <a:off x="4306" y="1600"/>
                <a:ext cx="29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Group 22"/>
            <p:cNvGrpSpPr/>
            <p:nvPr/>
          </p:nvGrpSpPr>
          <p:grpSpPr bwMode="auto">
            <a:xfrm>
              <a:off x="3377" y="1481"/>
              <a:ext cx="1433" cy="231"/>
              <a:chOff x="3172" y="1502"/>
              <a:chExt cx="1433" cy="231"/>
            </a:xfrm>
          </p:grpSpPr>
          <p:sp>
            <p:nvSpPr>
              <p:cNvPr id="323607" name="Text Box 23"/>
              <p:cNvSpPr txBox="1">
                <a:spLocks noChangeArrowheads="1"/>
              </p:cNvSpPr>
              <p:nvPr/>
            </p:nvSpPr>
            <p:spPr bwMode="auto">
              <a:xfrm>
                <a:off x="3172" y="1502"/>
                <a:ext cx="1373" cy="23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zh-CN" sz="1800">
                    <a:ea typeface="宋体" panose="02010600030101010101" pitchFamily="2" charset="-122"/>
                  </a:rPr>
                  <a:t>01, 17, 33, </a:t>
                </a:r>
                <a:r>
                  <a:rPr lang="zh-CN" altLang="zh-CN" sz="1800">
                    <a:latin typeface="Arial" panose="020B0604020202020204"/>
                    <a:ea typeface="宋体" panose="02010600030101010101" pitchFamily="2" charset="-122"/>
                  </a:rPr>
                  <a:t>…</a:t>
                </a:r>
                <a:endParaRPr lang="zh-CN" altLang="zh-CN" sz="1800"/>
              </a:p>
            </p:txBody>
          </p:sp>
          <p:sp>
            <p:nvSpPr>
              <p:cNvPr id="323608" name="Line 24"/>
              <p:cNvSpPr>
                <a:spLocks noChangeShapeType="1"/>
              </p:cNvSpPr>
              <p:nvPr/>
            </p:nvSpPr>
            <p:spPr bwMode="auto">
              <a:xfrm>
                <a:off x="4306" y="1600"/>
                <a:ext cx="29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" name="Group 25"/>
            <p:cNvGrpSpPr/>
            <p:nvPr/>
          </p:nvGrpSpPr>
          <p:grpSpPr bwMode="auto">
            <a:xfrm>
              <a:off x="3377" y="1637"/>
              <a:ext cx="1433" cy="231"/>
              <a:chOff x="3172" y="1502"/>
              <a:chExt cx="1433" cy="231"/>
            </a:xfrm>
          </p:grpSpPr>
          <p:sp>
            <p:nvSpPr>
              <p:cNvPr id="323610" name="Text Box 26"/>
              <p:cNvSpPr txBox="1">
                <a:spLocks noChangeArrowheads="1"/>
              </p:cNvSpPr>
              <p:nvPr/>
            </p:nvSpPr>
            <p:spPr bwMode="auto">
              <a:xfrm>
                <a:off x="3172" y="1502"/>
                <a:ext cx="1373" cy="23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zh-CN" sz="1800">
                    <a:ea typeface="宋体" panose="02010600030101010101" pitchFamily="2" charset="-122"/>
                  </a:rPr>
                  <a:t>02, 18, 34, </a:t>
                </a:r>
                <a:r>
                  <a:rPr lang="zh-CN" altLang="zh-CN" sz="1800">
                    <a:latin typeface="Arial" panose="020B0604020202020204"/>
                    <a:ea typeface="宋体" panose="02010600030101010101" pitchFamily="2" charset="-122"/>
                  </a:rPr>
                  <a:t>…</a:t>
                </a:r>
                <a:endParaRPr lang="zh-CN" altLang="zh-CN" sz="1800"/>
              </a:p>
            </p:txBody>
          </p:sp>
          <p:sp>
            <p:nvSpPr>
              <p:cNvPr id="323611" name="Line 27"/>
              <p:cNvSpPr>
                <a:spLocks noChangeShapeType="1"/>
              </p:cNvSpPr>
              <p:nvPr/>
            </p:nvSpPr>
            <p:spPr bwMode="auto">
              <a:xfrm>
                <a:off x="4306" y="1600"/>
                <a:ext cx="29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" name="Group 28"/>
            <p:cNvGrpSpPr/>
            <p:nvPr/>
          </p:nvGrpSpPr>
          <p:grpSpPr bwMode="auto">
            <a:xfrm>
              <a:off x="3377" y="1811"/>
              <a:ext cx="1433" cy="231"/>
              <a:chOff x="3172" y="1502"/>
              <a:chExt cx="1433" cy="231"/>
            </a:xfrm>
          </p:grpSpPr>
          <p:sp>
            <p:nvSpPr>
              <p:cNvPr id="323613" name="Text Box 29"/>
              <p:cNvSpPr txBox="1">
                <a:spLocks noChangeArrowheads="1"/>
              </p:cNvSpPr>
              <p:nvPr/>
            </p:nvSpPr>
            <p:spPr bwMode="auto">
              <a:xfrm>
                <a:off x="3172" y="1502"/>
                <a:ext cx="1373" cy="23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zh-CN" sz="1800">
                    <a:ea typeface="宋体" panose="02010600030101010101" pitchFamily="2" charset="-122"/>
                  </a:rPr>
                  <a:t>03, 19, 35, </a:t>
                </a:r>
                <a:r>
                  <a:rPr lang="zh-CN" altLang="zh-CN" sz="1800">
                    <a:latin typeface="Arial" panose="020B0604020202020204"/>
                    <a:ea typeface="宋体" panose="02010600030101010101" pitchFamily="2" charset="-122"/>
                  </a:rPr>
                  <a:t>…</a:t>
                </a:r>
                <a:endParaRPr lang="zh-CN" altLang="zh-CN" sz="1800"/>
              </a:p>
            </p:txBody>
          </p:sp>
          <p:sp>
            <p:nvSpPr>
              <p:cNvPr id="323614" name="Line 30"/>
              <p:cNvSpPr>
                <a:spLocks noChangeShapeType="1"/>
              </p:cNvSpPr>
              <p:nvPr/>
            </p:nvSpPr>
            <p:spPr bwMode="auto">
              <a:xfrm>
                <a:off x="4306" y="1600"/>
                <a:ext cx="29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" name="Group 31"/>
            <p:cNvGrpSpPr/>
            <p:nvPr/>
          </p:nvGrpSpPr>
          <p:grpSpPr bwMode="auto">
            <a:xfrm>
              <a:off x="3377" y="3139"/>
              <a:ext cx="1433" cy="231"/>
              <a:chOff x="3172" y="1502"/>
              <a:chExt cx="1433" cy="231"/>
            </a:xfrm>
          </p:grpSpPr>
          <p:sp>
            <p:nvSpPr>
              <p:cNvPr id="323616" name="Text Box 32"/>
              <p:cNvSpPr txBox="1">
                <a:spLocks noChangeArrowheads="1"/>
              </p:cNvSpPr>
              <p:nvPr/>
            </p:nvSpPr>
            <p:spPr bwMode="auto">
              <a:xfrm>
                <a:off x="3172" y="1502"/>
                <a:ext cx="1373" cy="23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zh-CN" sz="1800">
                    <a:ea typeface="宋体" panose="02010600030101010101" pitchFamily="2" charset="-122"/>
                  </a:rPr>
                  <a:t>15, 31, 47, </a:t>
                </a:r>
                <a:r>
                  <a:rPr lang="zh-CN" altLang="zh-CN" sz="1800">
                    <a:latin typeface="Arial" panose="020B0604020202020204"/>
                    <a:ea typeface="宋体" panose="02010600030101010101" pitchFamily="2" charset="-122"/>
                  </a:rPr>
                  <a:t>…</a:t>
                </a:r>
                <a:endParaRPr lang="zh-CN" altLang="zh-CN" sz="1800"/>
              </a:p>
            </p:txBody>
          </p:sp>
          <p:sp>
            <p:nvSpPr>
              <p:cNvPr id="323617" name="Line 33"/>
              <p:cNvSpPr>
                <a:spLocks noChangeShapeType="1"/>
              </p:cNvSpPr>
              <p:nvPr/>
            </p:nvSpPr>
            <p:spPr bwMode="auto">
              <a:xfrm>
                <a:off x="4306" y="1600"/>
                <a:ext cx="29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23618" name="Text Box 34"/>
            <p:cNvSpPr txBox="1">
              <a:spLocks noChangeArrowheads="1"/>
            </p:cNvSpPr>
            <p:nvPr/>
          </p:nvSpPr>
          <p:spPr bwMode="auto">
            <a:xfrm>
              <a:off x="3623" y="2400"/>
              <a:ext cx="767" cy="288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…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00034" y="1214422"/>
            <a:ext cx="828680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tesla</a:t>
            </a:r>
            <a:r>
              <a:rPr lang="zh-CN" altLang="en-US" dirty="0" smtClean="0"/>
              <a:t>的每个</a:t>
            </a:r>
            <a:r>
              <a:rPr lang="en-US" altLang="zh-CN" dirty="0" smtClean="0"/>
              <a:t>SM</a:t>
            </a:r>
            <a:r>
              <a:rPr lang="zh-CN" altLang="en-US" dirty="0" smtClean="0"/>
              <a:t>拥有</a:t>
            </a:r>
            <a:r>
              <a:rPr lang="en-US" altLang="zh-CN" dirty="0" smtClean="0"/>
              <a:t>16KB</a:t>
            </a:r>
            <a:r>
              <a:rPr lang="zh-CN" altLang="en-US" dirty="0" smtClean="0"/>
              <a:t>共享存储器，用于同一个线程块内的线程间通信。为了使一个</a:t>
            </a:r>
            <a:r>
              <a:rPr lang="en-US" altLang="zh-CN" dirty="0" smtClean="0"/>
              <a:t>half-warp</a:t>
            </a:r>
            <a:r>
              <a:rPr lang="zh-CN" altLang="en-US" dirty="0" smtClean="0"/>
              <a:t>内的线程能够在一个内核周期中并行访问，共享存储器被组织成</a:t>
            </a:r>
            <a:r>
              <a:rPr lang="en-US" altLang="zh-CN" dirty="0" smtClean="0"/>
              <a:t>16</a:t>
            </a:r>
            <a:r>
              <a:rPr lang="zh-CN" altLang="en-US" dirty="0" smtClean="0"/>
              <a:t>个</a:t>
            </a:r>
            <a:r>
              <a:rPr lang="en-US" altLang="zh-CN" dirty="0" smtClean="0"/>
              <a:t>bank</a:t>
            </a:r>
            <a:r>
              <a:rPr lang="zh-CN" altLang="en-US" dirty="0" smtClean="0"/>
              <a:t>，每个</a:t>
            </a:r>
            <a:r>
              <a:rPr lang="en-US" altLang="zh-CN" dirty="0" smtClean="0"/>
              <a:t>bank</a:t>
            </a:r>
            <a:r>
              <a:rPr lang="zh-CN" altLang="en-US" dirty="0" smtClean="0"/>
              <a:t>拥有</a:t>
            </a:r>
            <a:r>
              <a:rPr lang="en-US" altLang="zh-CN" dirty="0" smtClean="0"/>
              <a:t>32bit</a:t>
            </a:r>
            <a:r>
              <a:rPr lang="zh-CN" altLang="en-US" dirty="0" smtClean="0"/>
              <a:t>的宽度，故每个</a:t>
            </a:r>
            <a:r>
              <a:rPr lang="en-US" altLang="zh-CN" dirty="0" smtClean="0"/>
              <a:t>bank</a:t>
            </a:r>
            <a:r>
              <a:rPr lang="zh-CN" altLang="en-US" dirty="0" smtClean="0"/>
              <a:t>可保存</a:t>
            </a:r>
            <a:r>
              <a:rPr lang="en-US" altLang="zh-CN" dirty="0" smtClean="0"/>
              <a:t>256</a:t>
            </a:r>
            <a:r>
              <a:rPr lang="zh-CN" altLang="en-US" dirty="0" smtClean="0"/>
              <a:t>个整型或单精度浮点数，或者说目前的</a:t>
            </a:r>
            <a:r>
              <a:rPr lang="en-US" altLang="zh-CN" dirty="0" smtClean="0"/>
              <a:t>bank</a:t>
            </a:r>
            <a:r>
              <a:rPr lang="zh-CN" altLang="en-US" dirty="0" smtClean="0"/>
              <a:t>组织成了</a:t>
            </a:r>
            <a:r>
              <a:rPr lang="en-US" altLang="zh-CN" dirty="0" smtClean="0"/>
              <a:t>256</a:t>
            </a:r>
            <a:r>
              <a:rPr lang="zh-CN" altLang="en-US" dirty="0" smtClean="0"/>
              <a:t>行</a:t>
            </a:r>
            <a:r>
              <a:rPr lang="en-US" altLang="zh-CN" dirty="0" smtClean="0"/>
              <a:t>16</a:t>
            </a:r>
            <a:r>
              <a:rPr lang="zh-CN" altLang="en-US" dirty="0" smtClean="0"/>
              <a:t>列的矩阵。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7215206" y="6215082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存储体（</a:t>
            </a:r>
            <a:r>
              <a:rPr lang="en-US" dirty="0" smtClean="0"/>
              <a:t>bank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Bank Addressing</a:t>
            </a:r>
            <a:r>
              <a:rPr lang="zh-CN" altLang="en-US" smtClean="0">
                <a:ea typeface="宋体" panose="02010600030101010101" pitchFamily="2" charset="-122"/>
              </a:rPr>
              <a:t>实例</a:t>
            </a:r>
          </a:p>
        </p:txBody>
      </p:sp>
      <p:sp>
        <p:nvSpPr>
          <p:cNvPr id="32461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030288" y="1214422"/>
            <a:ext cx="3605212" cy="4271963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pPr marL="457200" indent="-457200"/>
            <a:r>
              <a:rPr lang="en-US" altLang="zh-CN" sz="2400" smtClean="0"/>
              <a:t>No Bank Conflicts</a:t>
            </a:r>
          </a:p>
          <a:p>
            <a:pPr marL="1050925" lvl="1" indent="-403225"/>
            <a:r>
              <a:rPr lang="en-US" altLang="zh-CN" sz="2000" smtClean="0"/>
              <a:t>Linear addressing </a:t>
            </a:r>
            <a:br>
              <a:rPr lang="en-US" altLang="zh-CN" sz="2000" smtClean="0"/>
            </a:br>
            <a:r>
              <a:rPr lang="en-US" altLang="zh-CN" sz="2000" smtClean="0"/>
              <a:t>stride == 1 (s=1)</a:t>
            </a:r>
          </a:p>
        </p:txBody>
      </p:sp>
      <p:sp>
        <p:nvSpPr>
          <p:cNvPr id="324613" name="Rectangle 5"/>
          <p:cNvSpPr>
            <a:spLocks noChangeArrowheads="1"/>
          </p:cNvSpPr>
          <p:nvPr/>
        </p:nvSpPr>
        <p:spPr bwMode="auto">
          <a:xfrm>
            <a:off x="4748213" y="1214422"/>
            <a:ext cx="3965575" cy="427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No Bank Conflicts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Arial Narrow" panose="020B0606020202030204" pitchFamily="34" charset="0"/>
                <a:ea typeface="华文细黑" panose="02010600040101010101" pitchFamily="2" charset="-122"/>
              </a:rPr>
              <a:t>Random 1:1 Permutation</a:t>
            </a:r>
          </a:p>
        </p:txBody>
      </p:sp>
      <p:pic>
        <p:nvPicPr>
          <p:cNvPr id="32461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2492360"/>
            <a:ext cx="6711950" cy="284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4615" name="Text Box 7"/>
          <p:cNvSpPr txBox="1">
            <a:spLocks noChangeArrowheads="1"/>
          </p:cNvSpPr>
          <p:nvPr/>
        </p:nvSpPr>
        <p:spPr bwMode="auto">
          <a:xfrm>
            <a:off x="1065213" y="5581635"/>
            <a:ext cx="3502025" cy="64135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altLang="zh-CN" sz="1800" b="1" dirty="0">
                <a:ea typeface="宋体" panose="02010600030101010101" pitchFamily="2" charset="-122"/>
              </a:rPr>
              <a:t>__shared__ float shared[256];</a:t>
            </a:r>
          </a:p>
          <a:p>
            <a:r>
              <a:rPr lang="en-US" altLang="zh-CN" sz="1800" b="1" dirty="0">
                <a:ea typeface="宋体" panose="02010600030101010101" pitchFamily="2" charset="-122"/>
              </a:rPr>
              <a:t>float </a:t>
            </a:r>
            <a:r>
              <a:rPr lang="en-US" altLang="zh-CN" sz="1800" b="1" dirty="0" err="1">
                <a:ea typeface="宋体" panose="02010600030101010101" pitchFamily="2" charset="-122"/>
              </a:rPr>
              <a:t>foo</a:t>
            </a:r>
            <a:r>
              <a:rPr lang="en-US" altLang="zh-CN" sz="1800" b="1" dirty="0">
                <a:ea typeface="宋体" panose="02010600030101010101" pitchFamily="2" charset="-122"/>
              </a:rPr>
              <a:t> = shared[</a:t>
            </a:r>
            <a:r>
              <a:rPr lang="en-US" altLang="zh-CN" sz="1800" b="1" dirty="0" err="1">
                <a:solidFill>
                  <a:srgbClr val="FF0000"/>
                </a:solidFill>
                <a:ea typeface="宋体" panose="02010600030101010101" pitchFamily="2" charset="-122"/>
              </a:rPr>
              <a:t>threadIdx.x</a:t>
            </a:r>
            <a:r>
              <a:rPr lang="en-US" altLang="zh-CN" sz="1800" b="1" dirty="0">
                <a:ea typeface="宋体" panose="02010600030101010101" pitchFamily="2" charset="-122"/>
              </a:rPr>
              <a:t>];</a:t>
            </a:r>
            <a:endParaRPr lang="zh-CN" altLang="en-US" sz="1800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Bank Addressing</a:t>
            </a:r>
            <a:r>
              <a:rPr lang="zh-CN" altLang="en-US" smtClean="0">
                <a:ea typeface="宋体" panose="02010600030101010101" pitchFamily="2" charset="-122"/>
              </a:rPr>
              <a:t>实例</a:t>
            </a:r>
          </a:p>
        </p:txBody>
      </p:sp>
      <p:sp>
        <p:nvSpPr>
          <p:cNvPr id="32563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076301" y="1214422"/>
            <a:ext cx="3606800" cy="4271962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pPr marL="457200" indent="-457200"/>
            <a:r>
              <a:rPr lang="en-US" altLang="zh-CN" sz="2400" smtClean="0"/>
              <a:t>2-way bank conflicts</a:t>
            </a:r>
          </a:p>
          <a:p>
            <a:pPr marL="974725" lvl="1" indent="-403225"/>
            <a:r>
              <a:rPr lang="en-US" altLang="zh-CN" sz="2000" smtClean="0"/>
              <a:t>Linear addressing </a:t>
            </a:r>
            <a:br>
              <a:rPr lang="en-US" altLang="zh-CN" sz="2000" smtClean="0"/>
            </a:br>
            <a:r>
              <a:rPr lang="en-US" altLang="zh-CN" sz="2000" smtClean="0"/>
              <a:t>stride == 2 (s=2)</a:t>
            </a:r>
          </a:p>
        </p:txBody>
      </p:sp>
      <p:sp>
        <p:nvSpPr>
          <p:cNvPr id="325637" name="Rectangle 5"/>
          <p:cNvSpPr>
            <a:spLocks noChangeArrowheads="1"/>
          </p:cNvSpPr>
          <p:nvPr/>
        </p:nvSpPr>
        <p:spPr bwMode="auto">
          <a:xfrm>
            <a:off x="4784701" y="1214422"/>
            <a:ext cx="3606800" cy="4271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en-US" altLang="zh-CN" b="1">
                <a:latin typeface="Arial Narrow" panose="020B0606020202030204" pitchFamily="34" charset="0"/>
                <a:ea typeface="华文细黑" panose="02010600040101010101" pitchFamily="2" charset="-122"/>
              </a:rPr>
              <a:t>8-way bank conflicts</a:t>
            </a:r>
          </a:p>
          <a:p>
            <a:pPr marL="974725" lvl="1" indent="-403225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en-US" altLang="zh-CN" sz="2000" b="1">
                <a:latin typeface="Arial Narrow" panose="020B0606020202030204" pitchFamily="34" charset="0"/>
                <a:ea typeface="华文细黑" panose="02010600040101010101" pitchFamily="2" charset="-122"/>
              </a:rPr>
              <a:t>Linear addressing </a:t>
            </a:r>
            <a:br>
              <a:rPr lang="en-US" altLang="zh-CN" sz="2000" b="1">
                <a:latin typeface="Arial Narrow" panose="020B0606020202030204" pitchFamily="34" charset="0"/>
                <a:ea typeface="华文细黑" panose="02010600040101010101" pitchFamily="2" charset="-122"/>
              </a:rPr>
            </a:br>
            <a:r>
              <a:rPr lang="en-US" altLang="zh-CN" sz="2000" b="1">
                <a:latin typeface="Arial Narrow" panose="020B0606020202030204" pitchFamily="34" charset="0"/>
                <a:ea typeface="华文细黑" panose="02010600040101010101" pitchFamily="2" charset="-122"/>
              </a:rPr>
              <a:t>stride == 8 (s=8)</a:t>
            </a:r>
          </a:p>
        </p:txBody>
      </p:sp>
      <p:pic>
        <p:nvPicPr>
          <p:cNvPr id="32563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6976" y="2492359"/>
            <a:ext cx="6561137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5639" name="Text Box 7"/>
          <p:cNvSpPr txBox="1">
            <a:spLocks noChangeArrowheads="1"/>
          </p:cNvSpPr>
          <p:nvPr/>
        </p:nvSpPr>
        <p:spPr bwMode="auto">
          <a:xfrm>
            <a:off x="1071538" y="5532422"/>
            <a:ext cx="3624263" cy="64135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altLang="zh-CN" sz="1800" b="1">
                <a:ea typeface="宋体" panose="02010600030101010101" pitchFamily="2" charset="-122"/>
              </a:rPr>
              <a:t>__shared__ float shared[256];</a:t>
            </a:r>
          </a:p>
          <a:p>
            <a:r>
              <a:rPr lang="en-US" altLang="zh-CN" sz="1800" b="1">
                <a:ea typeface="宋体" panose="02010600030101010101" pitchFamily="2" charset="-122"/>
              </a:rPr>
              <a:t>float foo = shared[</a:t>
            </a:r>
            <a:r>
              <a:rPr lang="en-US" altLang="zh-CN" sz="1800" b="1">
                <a:solidFill>
                  <a:srgbClr val="FF0000"/>
                </a:solidFill>
                <a:ea typeface="宋体" panose="02010600030101010101" pitchFamily="2" charset="-122"/>
              </a:rPr>
              <a:t>2 * threadIdx.x</a:t>
            </a:r>
            <a:r>
              <a:rPr lang="en-US" altLang="zh-CN" sz="1800" b="1">
                <a:ea typeface="宋体" panose="02010600030101010101" pitchFamily="2" charset="-122"/>
              </a:rPr>
              <a:t>];</a:t>
            </a:r>
            <a:endParaRPr lang="zh-CN" altLang="en-US" sz="1800" b="1">
              <a:ea typeface="宋体" panose="02010600030101010101" pitchFamily="2" charset="-122"/>
            </a:endParaRPr>
          </a:p>
        </p:txBody>
      </p:sp>
      <p:sp>
        <p:nvSpPr>
          <p:cNvPr id="430539" name="Text Box 459"/>
          <p:cNvSpPr txBox="1">
            <a:spLocks noChangeArrowheads="1"/>
          </p:cNvSpPr>
          <p:nvPr/>
        </p:nvSpPr>
        <p:spPr bwMode="auto">
          <a:xfrm>
            <a:off x="4791051" y="5530834"/>
            <a:ext cx="3624262" cy="64135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altLang="zh-CN" sz="1800" b="1">
                <a:ea typeface="宋体" panose="02010600030101010101" pitchFamily="2" charset="-122"/>
              </a:rPr>
              <a:t>__shared__ float shared[256];</a:t>
            </a:r>
          </a:p>
          <a:p>
            <a:r>
              <a:rPr lang="en-US" altLang="zh-CN" sz="1800" b="1">
                <a:ea typeface="宋体" panose="02010600030101010101" pitchFamily="2" charset="-122"/>
              </a:rPr>
              <a:t>float foo = shared[</a:t>
            </a:r>
            <a:r>
              <a:rPr lang="en-US" altLang="zh-CN" sz="1800" b="1">
                <a:solidFill>
                  <a:srgbClr val="FF0000"/>
                </a:solidFill>
                <a:ea typeface="宋体" panose="02010600030101010101" pitchFamily="2" charset="-122"/>
              </a:rPr>
              <a:t>8 * threadIdx.x</a:t>
            </a:r>
            <a:r>
              <a:rPr lang="en-US" altLang="zh-CN" sz="1800" b="1">
                <a:ea typeface="宋体" panose="02010600030101010101" pitchFamily="2" charset="-122"/>
              </a:rPr>
              <a:t>];</a:t>
            </a:r>
            <a:endParaRPr lang="zh-CN" altLang="en-US" sz="1800" b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>
                <a:ea typeface="宋体" panose="02010600030101010101" pitchFamily="2" charset="-122"/>
              </a:rPr>
              <a:t>全局内存</a:t>
            </a:r>
            <a:r>
              <a:rPr lang="en-US" altLang="zh-CN" smtClean="0"/>
              <a:t>(Global Memory)</a:t>
            </a:r>
            <a:endParaRPr lang="zh-CN" altLang="en-US" smtClean="0"/>
          </a:p>
        </p:txBody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7750" y="1825625"/>
            <a:ext cx="4422775" cy="4267200"/>
          </a:xfrm>
        </p:spPr>
        <p:txBody>
          <a:bodyPr/>
          <a:lstStyle/>
          <a:p>
            <a:r>
              <a:rPr lang="zh-CN" altLang="en-US" sz="2400" dirty="0" smtClean="0">
                <a:ea typeface="宋体" panose="02010600030101010101" pitchFamily="2" charset="-122"/>
              </a:rPr>
              <a:t>全局内存在</a:t>
            </a:r>
            <a:r>
              <a:rPr lang="en-US" altLang="zh-CN" sz="2400" dirty="0" smtClean="0"/>
              <a:t>G80</a:t>
            </a:r>
            <a:r>
              <a:rPr lang="zh-CN" altLang="en-US" sz="2400" dirty="0" smtClean="0">
                <a:ea typeface="宋体" panose="02010600030101010101" pitchFamily="2" charset="-122"/>
              </a:rPr>
              <a:t>上没有缓存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sz="2000" dirty="0" smtClean="0"/>
              <a:t>Constant memory</a:t>
            </a:r>
            <a:r>
              <a:rPr lang="zh-CN" altLang="en-US" sz="2000" dirty="0" smtClean="0">
                <a:ea typeface="宋体" panose="02010600030101010101" pitchFamily="2" charset="-122"/>
              </a:rPr>
              <a:t>和</a:t>
            </a:r>
            <a:r>
              <a:rPr lang="en-US" altLang="zh-CN" sz="2000" dirty="0" smtClean="0">
                <a:ea typeface="宋体" panose="02010600030101010101" pitchFamily="2" charset="-122"/>
              </a:rPr>
              <a:t>texture memory</a:t>
            </a:r>
            <a:r>
              <a:rPr lang="zh-CN" altLang="en-US" sz="2000" dirty="0" smtClean="0">
                <a:ea typeface="宋体" panose="02010600030101010101" pitchFamily="2" charset="-122"/>
              </a:rPr>
              <a:t>有少量缓存</a:t>
            </a:r>
            <a:endParaRPr lang="en-US" altLang="zh-CN" sz="2000" dirty="0" smtClean="0"/>
          </a:p>
          <a:p>
            <a:r>
              <a:rPr lang="zh-CN" altLang="en-US" sz="2400" dirty="0" smtClean="0">
                <a:ea typeface="宋体" panose="02010600030101010101" pitchFamily="2" charset="-122"/>
              </a:rPr>
              <a:t>存取延时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400-600 clock cycles</a:t>
            </a:r>
          </a:p>
          <a:p>
            <a:r>
              <a:rPr lang="zh-CN" altLang="en-US" sz="2400" dirty="0" smtClean="0">
                <a:ea typeface="宋体" panose="02010600030101010101" pitchFamily="2" charset="-122"/>
              </a:rPr>
              <a:t>非常容易成为性能瓶颈</a:t>
            </a:r>
            <a:endParaRPr lang="zh-CN" altLang="en-US" sz="2400" dirty="0" smtClean="0"/>
          </a:p>
          <a:p>
            <a:r>
              <a:rPr lang="zh-CN" altLang="en-US" sz="2400" dirty="0" smtClean="0">
                <a:ea typeface="宋体" panose="02010600030101010101" pitchFamily="2" charset="-122"/>
              </a:rPr>
              <a:t>优化是提高性能的关键</a:t>
            </a:r>
            <a:r>
              <a:rPr lang="en-US" altLang="zh-CN" sz="2400" dirty="0" smtClean="0">
                <a:ea typeface="宋体" panose="02010600030101010101" pitchFamily="2" charset="-122"/>
              </a:rPr>
              <a:t>!</a:t>
            </a:r>
            <a:endParaRPr lang="zh-CN" altLang="en-US" sz="2400" dirty="0" smtClean="0"/>
          </a:p>
        </p:txBody>
      </p:sp>
      <p:pic>
        <p:nvPicPr>
          <p:cNvPr id="3307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4838" y="1789113"/>
            <a:ext cx="3103562" cy="462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Coalesced Global Memory Accesses</a:t>
            </a:r>
            <a:r>
              <a:rPr lang="en-US" altLang="zh-CN" sz="1800" dirty="0" smtClean="0"/>
              <a:t>(</a:t>
            </a:r>
            <a:r>
              <a:rPr lang="zh-CN" altLang="en-US" sz="1800" dirty="0" smtClean="0"/>
              <a:t>合并内存访问</a:t>
            </a:r>
            <a:r>
              <a:rPr lang="en-US" altLang="zh-CN" sz="1800" dirty="0" smtClean="0"/>
              <a:t>)</a:t>
            </a:r>
            <a:endParaRPr lang="zh-CN" altLang="en-US" sz="1800" dirty="0" smtClean="0"/>
          </a:p>
        </p:txBody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628800"/>
            <a:ext cx="8606190" cy="4586282"/>
          </a:xfrm>
        </p:spPr>
        <p:txBody>
          <a:bodyPr/>
          <a:lstStyle/>
          <a:p>
            <a:r>
              <a:rPr lang="zh-CN" altLang="en-US" sz="2400" dirty="0" smtClean="0"/>
              <a:t>在</a:t>
            </a:r>
            <a:r>
              <a:rPr lang="en-US" altLang="zh-CN" sz="2400" dirty="0" smtClean="0"/>
              <a:t>half-warp</a:t>
            </a:r>
            <a:r>
              <a:rPr lang="zh-CN" altLang="en-US" sz="2400" dirty="0" smtClean="0"/>
              <a:t>层次对访问</a:t>
            </a:r>
            <a:r>
              <a:rPr lang="en-US" altLang="zh-CN" sz="2400" dirty="0" smtClean="0"/>
              <a:t>global memory</a:t>
            </a:r>
            <a:r>
              <a:rPr lang="zh-CN" altLang="en-US" sz="2400" dirty="0" smtClean="0"/>
              <a:t>进行协调</a:t>
            </a:r>
          </a:p>
          <a:p>
            <a:r>
              <a:rPr lang="zh-CN" altLang="en-US" sz="2400" dirty="0" smtClean="0"/>
              <a:t>访问连续</a:t>
            </a:r>
            <a:r>
              <a:rPr lang="en-US" altLang="zh-CN" sz="2400" dirty="0" smtClean="0"/>
              <a:t>global memory</a:t>
            </a:r>
            <a:r>
              <a:rPr lang="zh-CN" altLang="en-US" sz="2400" dirty="0" smtClean="0"/>
              <a:t>区域</a:t>
            </a:r>
            <a:r>
              <a:rPr lang="en-US" altLang="zh-CN" sz="2400" dirty="0" smtClean="0"/>
              <a:t>:</a:t>
            </a:r>
          </a:p>
          <a:p>
            <a:pPr lvl="1"/>
            <a:r>
              <a:rPr lang="en-US" altLang="zh-CN" sz="2000" dirty="0" smtClean="0"/>
              <a:t>64 bytes - each thread reads a word: </a:t>
            </a: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, float, …</a:t>
            </a:r>
          </a:p>
          <a:p>
            <a:pPr lvl="1"/>
            <a:r>
              <a:rPr lang="en-US" altLang="zh-CN" sz="2000" dirty="0" smtClean="0"/>
              <a:t>128 bytes - each thread reads a double-word: int2, float2, …</a:t>
            </a:r>
          </a:p>
          <a:p>
            <a:pPr lvl="1"/>
            <a:r>
              <a:rPr lang="en-US" altLang="zh-CN" sz="2000" dirty="0" smtClean="0"/>
              <a:t>256 bytes – each thread reads a quad-word: int4, float4, …</a:t>
            </a:r>
          </a:p>
          <a:p>
            <a:r>
              <a:rPr lang="zh-CN" altLang="en-US" sz="2400" dirty="0" smtClean="0"/>
              <a:t>额外限制</a:t>
            </a:r>
            <a:r>
              <a:rPr lang="en-US" altLang="zh-CN" sz="2400" dirty="0" smtClean="0"/>
              <a:t>:</a:t>
            </a:r>
          </a:p>
          <a:p>
            <a:pPr lvl="1"/>
            <a:r>
              <a:rPr lang="en-US" altLang="zh-CN" sz="2000" dirty="0" smtClean="0"/>
              <a:t>Global memory</a:t>
            </a:r>
            <a:r>
              <a:rPr lang="zh-CN" altLang="en-US" sz="2000" dirty="0" smtClean="0"/>
              <a:t>区域的起始地址必须是该区域数据类型尺寸的整数倍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Warp</a:t>
            </a:r>
            <a:r>
              <a:rPr lang="zh-CN" altLang="en-US" sz="2000" dirty="0" smtClean="0"/>
              <a:t>中第</a:t>
            </a:r>
            <a:r>
              <a:rPr lang="en-US" altLang="zh-CN" sz="2000" dirty="0" smtClean="0"/>
              <a:t>k</a:t>
            </a:r>
            <a:r>
              <a:rPr lang="zh-CN" altLang="en-US" sz="2000" dirty="0" smtClean="0"/>
              <a:t>个线程访问第</a:t>
            </a:r>
            <a:r>
              <a:rPr lang="en-US" altLang="zh-CN" sz="2000" dirty="0" smtClean="0"/>
              <a:t>k</a:t>
            </a:r>
            <a:r>
              <a:rPr lang="zh-CN" altLang="en-US" sz="2000" dirty="0" smtClean="0"/>
              <a:t>个地址</a:t>
            </a:r>
          </a:p>
          <a:p>
            <a:r>
              <a:rPr lang="zh-CN" altLang="en-US" sz="2400" dirty="0" smtClean="0"/>
              <a:t>例外</a:t>
            </a:r>
            <a:r>
              <a:rPr lang="en-US" altLang="zh-CN" sz="2400" dirty="0" smtClean="0"/>
              <a:t>: </a:t>
            </a:r>
            <a:r>
              <a:rPr lang="zh-CN" altLang="en-US" sz="2400" dirty="0" smtClean="0"/>
              <a:t>可以有某些中间线程不参加</a:t>
            </a:r>
          </a:p>
          <a:p>
            <a:pPr lvl="1"/>
            <a:r>
              <a:rPr lang="en-US" altLang="zh-CN" sz="2000" dirty="0" smtClean="0"/>
              <a:t>Predicated access, divergence within a warp</a:t>
            </a:r>
            <a:endParaRPr lang="zh-CN" altLang="en-US" sz="2000" dirty="0" smtClean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Coalesced Global Memory Accesses</a:t>
            </a:r>
            <a:endParaRPr lang="zh-CN" altLang="en-US" dirty="0" smtClean="0"/>
          </a:p>
        </p:txBody>
      </p:sp>
      <p:pic>
        <p:nvPicPr>
          <p:cNvPr id="3328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913" y="1885950"/>
            <a:ext cx="6359525" cy="401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4100" y="835025"/>
            <a:ext cx="7880350" cy="914400"/>
          </a:xfrm>
        </p:spPr>
        <p:txBody>
          <a:bodyPr/>
          <a:lstStyle/>
          <a:p>
            <a:r>
              <a:rPr lang="en-US" altLang="zh-CN" smtClean="0"/>
              <a:t>Non-Coalesced Global Memory Accesses</a:t>
            </a:r>
            <a:endParaRPr lang="zh-CN" altLang="en-US" smtClean="0"/>
          </a:p>
        </p:txBody>
      </p:sp>
      <p:pic>
        <p:nvPicPr>
          <p:cNvPr id="3338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9538" y="1800225"/>
            <a:ext cx="6294437" cy="40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7955</Words>
  <Application>Microsoft Office PowerPoint</Application>
  <PresentationFormat>全屏显示(4:3)</PresentationFormat>
  <Paragraphs>1501</Paragraphs>
  <Slides>148</Slides>
  <Notes>78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148</vt:i4>
      </vt:variant>
    </vt:vector>
  </HeadingPairs>
  <TitlesOfParts>
    <vt:vector size="170" baseType="lpstr">
      <vt:lpstr>MS PGothic</vt:lpstr>
      <vt:lpstr>Palatino</vt:lpstr>
      <vt:lpstr>PMingLiU</vt:lpstr>
      <vt:lpstr>PMingLiU</vt:lpstr>
      <vt:lpstr>黑体</vt:lpstr>
      <vt:lpstr>华文细黑</vt:lpstr>
      <vt:lpstr>隶书</vt:lpstr>
      <vt:lpstr>宋体</vt:lpstr>
      <vt:lpstr>微软雅黑</vt:lpstr>
      <vt:lpstr>Arial</vt:lpstr>
      <vt:lpstr>Arial Narrow</vt:lpstr>
      <vt:lpstr>Arial Narrow Bold</vt:lpstr>
      <vt:lpstr>Calibri</vt:lpstr>
      <vt:lpstr>Courier New</vt:lpstr>
      <vt:lpstr>Symbol</vt:lpstr>
      <vt:lpstr>Tahoma</vt:lpstr>
      <vt:lpstr>Times</vt:lpstr>
      <vt:lpstr>Times New Roman</vt:lpstr>
      <vt:lpstr>Wingdings</vt:lpstr>
      <vt:lpstr>Wingdings 2</vt:lpstr>
      <vt:lpstr>Office 主题</vt:lpstr>
      <vt:lpstr>Visio</vt:lpstr>
      <vt:lpstr>高性能计算及应用</vt:lpstr>
      <vt:lpstr>提纲</vt:lpstr>
      <vt:lpstr>GPU起源 </vt:lpstr>
      <vt:lpstr>GPU 的异军突起</vt:lpstr>
      <vt:lpstr>GPU 的异军突起</vt:lpstr>
      <vt:lpstr>ATI&amp;NVIDIA</vt:lpstr>
      <vt:lpstr>GPU和CPU不同的设计哲学</vt:lpstr>
      <vt:lpstr>Graphic Processing Unit (GPU)</vt:lpstr>
      <vt:lpstr>PowerPoint 演示文稿</vt:lpstr>
      <vt:lpstr>传统GPU架构(分离式渲染架构)</vt:lpstr>
      <vt:lpstr>第一代GPU结构(GeForce 6800)</vt:lpstr>
      <vt:lpstr>第二代GPU(GeForece 8800)(统一渲染架构)</vt:lpstr>
      <vt:lpstr>GeForce 8800的主要技术参数</vt:lpstr>
      <vt:lpstr>GF8800的存储层次结构</vt:lpstr>
      <vt:lpstr>NVidia G200 Architecture(第二代统一架构)</vt:lpstr>
      <vt:lpstr>Tesla计算平台概述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GPU在高性能计算领域发展及现状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Hello CUDA World</vt:lpstr>
      <vt:lpstr>步入GPU+CPU的时代</vt:lpstr>
      <vt:lpstr>步入GPU+CPU的时代</vt:lpstr>
      <vt:lpstr>步入GPU+CPU的时代</vt:lpstr>
      <vt:lpstr>GPGPU</vt:lpstr>
      <vt:lpstr>CUDA: Compute Unified Device Architecture</vt:lpstr>
      <vt:lpstr>PowerPoint 演示文稿</vt:lpstr>
      <vt:lpstr>混合计算模型</vt:lpstr>
      <vt:lpstr>步入GPU+CPU的时代</vt:lpstr>
      <vt:lpstr>PowerPoint 演示文稿</vt:lpstr>
      <vt:lpstr>PowerPoint 演示文稿</vt:lpstr>
      <vt:lpstr>PowerPoint 演示文稿</vt:lpstr>
      <vt:lpstr>CUDA成功案例</vt:lpstr>
      <vt:lpstr>提纲</vt:lpstr>
      <vt:lpstr>PowerPoint 演示文稿</vt:lpstr>
      <vt:lpstr>并行性的维度</vt:lpstr>
      <vt:lpstr>并行线程组织结构</vt:lpstr>
      <vt:lpstr>Parallel Program Organization in CUDA</vt:lpstr>
      <vt:lpstr>并行线程执行</vt:lpstr>
      <vt:lpstr>实例1: Element-Wise Addition</vt:lpstr>
      <vt:lpstr>提纲</vt:lpstr>
      <vt:lpstr>CUDA Processing Flow</vt:lpstr>
      <vt:lpstr>并行线程执行</vt:lpstr>
      <vt:lpstr>GPU负载分配</vt:lpstr>
      <vt:lpstr>Streaming Multiprocessor执行Thread Blocks</vt:lpstr>
      <vt:lpstr>Thread Life Cycle</vt:lpstr>
      <vt:lpstr>Example of Hiding Memory Latency</vt:lpstr>
      <vt:lpstr>Arithmetic Instruction Throughput</vt:lpstr>
      <vt:lpstr>Arithmetic Instruction Throughput</vt:lpstr>
      <vt:lpstr>浮点数精度</vt:lpstr>
      <vt:lpstr>控制流(Control Flow)</vt:lpstr>
      <vt:lpstr>控制流(Control Flow)</vt:lpstr>
      <vt:lpstr>线程同步</vt:lpstr>
      <vt:lpstr>提纲</vt:lpstr>
      <vt:lpstr>CUDA程序员观点</vt:lpstr>
      <vt:lpstr>PowerPoint 演示文稿</vt:lpstr>
      <vt:lpstr>PowerPoint 演示文稿</vt:lpstr>
      <vt:lpstr>CUDA程序员观点</vt:lpstr>
      <vt:lpstr>CUDA扩展语言结构</vt:lpstr>
      <vt:lpstr>存储器空间</vt:lpstr>
      <vt:lpstr>GPU Global Memory分配</vt:lpstr>
      <vt:lpstr>Host – Device数据交换</vt:lpstr>
      <vt:lpstr>PowerPoint 演示文稿</vt:lpstr>
      <vt:lpstr>CUDA引入的新变量类型</vt:lpstr>
      <vt:lpstr>CUDA函数定义</vt:lpstr>
      <vt:lpstr>CUDA数学函数</vt:lpstr>
      <vt:lpstr>Kernel 函数和线程</vt:lpstr>
      <vt:lpstr>PowerPoint 演示文稿</vt:lpstr>
      <vt:lpstr>Kernel函数调用（invoked/ launched)时以grid来组织线程的执行； grid具有两个层次； </vt:lpstr>
      <vt:lpstr>PowerPoint 演示文稿</vt:lpstr>
      <vt:lpstr>threadID?</vt:lpstr>
      <vt:lpstr>实例2: 矩阵相乘</vt:lpstr>
      <vt:lpstr>PowerPoint 演示文稿</vt:lpstr>
      <vt:lpstr>在Host端（CPU）计算矩阵乘</vt:lpstr>
      <vt:lpstr>实例2: 矩阵相乘</vt:lpstr>
      <vt:lpstr>CUDA Implementation – Kernel</vt:lpstr>
      <vt:lpstr>CUDA Implementation – Kernel</vt:lpstr>
      <vt:lpstr>CUDA Implementation – Host Side</vt:lpstr>
      <vt:lpstr>CUDA Implementation – Host Side</vt:lpstr>
      <vt:lpstr>PowerPoint 演示文稿</vt:lpstr>
      <vt:lpstr>PowerPoint 演示文稿</vt:lpstr>
      <vt:lpstr>PowerPoint 演示文稿</vt:lpstr>
      <vt:lpstr>PowerPoint 演示文稿</vt:lpstr>
      <vt:lpstr>提纲</vt:lpstr>
      <vt:lpstr>共享存储器(Shared Memory)</vt:lpstr>
      <vt:lpstr>共享存储器结构</vt:lpstr>
      <vt:lpstr>Bank Addressing实例</vt:lpstr>
      <vt:lpstr>Bank Addressing实例</vt:lpstr>
      <vt:lpstr>全局内存(Global Memory)</vt:lpstr>
      <vt:lpstr>Coalesced Global Memory Accesses(合并内存访问)</vt:lpstr>
      <vt:lpstr>Coalesced Global Memory Accesses</vt:lpstr>
      <vt:lpstr>Non-Coalesced Global Memory Accesses</vt:lpstr>
      <vt:lpstr>PowerPoint 演示文稿</vt:lpstr>
      <vt:lpstr>提纲</vt:lpstr>
      <vt:lpstr>下载CUDA软件</vt:lpstr>
      <vt:lpstr>软件环境</vt:lpstr>
      <vt:lpstr>CUDA程序的编译(compile)</vt:lpstr>
      <vt:lpstr>DEBUG</vt:lpstr>
      <vt:lpstr>检查资源使用</vt:lpstr>
      <vt:lpstr>参考书目</vt:lpstr>
      <vt:lpstr>OpenCL</vt:lpstr>
      <vt:lpstr>PowerPoint 演示文稿</vt:lpstr>
      <vt:lpstr>OpenCL</vt:lpstr>
      <vt:lpstr>PowerPoint 演示文稿</vt:lpstr>
      <vt:lpstr>OpenCL</vt:lpstr>
      <vt:lpstr>PowerPoint 演示文稿</vt:lpstr>
      <vt:lpstr>平台模型</vt:lpstr>
      <vt:lpstr>内存模型</vt:lpstr>
      <vt:lpstr>PowerPoint 演示文稿</vt:lpstr>
      <vt:lpstr>OpenCL and CUDA</vt:lpstr>
      <vt:lpstr>OpenCL and CUDA</vt:lpstr>
      <vt:lpstr>OpenCL and CUDA</vt:lpstr>
      <vt:lpstr>OpenCL and CUDA</vt:lpstr>
      <vt:lpstr>OpenCL and CUDA</vt:lpstr>
      <vt:lpstr>OpenCL and CUDA</vt:lpstr>
      <vt:lpstr>OpenCL and CUDA</vt:lpstr>
      <vt:lpstr>OpenCL and CUDA</vt:lpstr>
      <vt:lpstr>PowerPoint 演示文稿</vt:lpstr>
      <vt:lpstr>OpenCL and CUDA</vt:lpstr>
      <vt:lpstr>OpenCL and CUDA</vt:lpstr>
      <vt:lpstr>OpenCL and CUDA</vt:lpstr>
      <vt:lpstr>PowerPoint 演示文稿</vt:lpstr>
      <vt:lpstr>OpenCL and CUDA</vt:lpstr>
      <vt:lpstr>OpenCL and CUDA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OpenCL API</vt:lpstr>
      <vt:lpstr>OpenCL Online Resources</vt:lpstr>
      <vt:lpstr>其它编程模型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zth</dc:creator>
  <cp:lastModifiedBy>qingtian</cp:lastModifiedBy>
  <cp:revision>679</cp:revision>
  <dcterms:created xsi:type="dcterms:W3CDTF">2013-08-31T06:22:00Z</dcterms:created>
  <dcterms:modified xsi:type="dcterms:W3CDTF">2019-01-17T10:40:09Z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